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57" r:id="rId5"/>
    <p:sldId id="263" r:id="rId6"/>
    <p:sldId id="260" r:id="rId7"/>
    <p:sldId id="261" r:id="rId8"/>
    <p:sldId id="264" r:id="rId9"/>
    <p:sldId id="276" r:id="rId10"/>
    <p:sldId id="265" r:id="rId11"/>
    <p:sldId id="285" r:id="rId12"/>
    <p:sldId id="282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84" r:id="rId21"/>
    <p:sldId id="275" r:id="rId22"/>
    <p:sldId id="279" r:id="rId23"/>
    <p:sldId id="280" r:id="rId24"/>
    <p:sldId id="273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2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1E304-F1FE-4B6D-9C9F-04EE9C4D5E18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9DFA9-A121-47EF-AA43-C0CF4A4B38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62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B8BF-0987-42EF-8A51-839E48375B63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14CB-7266-4C17-A61C-2FF243DF06A3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A522-0BD5-4529-8568-E1829743D450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C3C45-FD61-4002-B327-3F085872AFB4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F767-E40E-461C-98AC-D749107A01CC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697F7-35B8-43A4-B48A-4FCCF65E34F6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EC935-49E1-496A-8DF4-94CF298A2FC1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2A3B-80C7-4A58-91B8-D086B4BD3CFE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1C12-47D5-4A2F-B3B7-4AEFED4EE31A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3A3EEB-2889-4285-8B23-EB675BD8FE3E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258B-8C56-47A9-BBEA-E5790C1BD772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19B3F8A-0BEC-44C0-B50C-12D8871A4F9E}" type="datetime1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PROJET DEUXIEME ANNEE IUT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iutgrci-smbetu\home-etu\p1408085\Bureau\aa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5" r="23044" b="46282"/>
          <a:stretch/>
        </p:blipFill>
        <p:spPr bwMode="auto">
          <a:xfrm rot="21349463">
            <a:off x="2788701" y="1699295"/>
            <a:ext cx="6334035" cy="24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68708" y="1"/>
            <a:ext cx="8502374" cy="1052622"/>
          </a:xfrm>
        </p:spPr>
        <p:txBody>
          <a:bodyPr>
            <a:normAutofit/>
          </a:bodyPr>
          <a:lstStyle/>
          <a:p>
            <a:pPr algn="ctr"/>
            <a:r>
              <a:rPr lang="fr-FR" sz="6600" b="1" dirty="0" smtClean="0"/>
              <a:t>Fusée expérimentale</a:t>
            </a:r>
            <a:endParaRPr lang="fr-FR" sz="15300" dirty="0">
              <a:solidFill>
                <a:srgbClr val="0070C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0" y="4356173"/>
            <a:ext cx="10721835" cy="1811362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>
                <a:latin typeface="+mn-lt"/>
              </a:rPr>
              <a:t>Elèves: </a:t>
            </a:r>
            <a:r>
              <a:rPr lang="fr-FR" dirty="0" smtClean="0">
                <a:latin typeface="+mn-lt"/>
              </a:rPr>
              <a:t>Yann lebris</a:t>
            </a:r>
            <a:br>
              <a:rPr lang="fr-FR" dirty="0" smtClean="0">
                <a:latin typeface="+mn-lt"/>
              </a:rPr>
            </a:br>
            <a:r>
              <a:rPr lang="fr-FR" dirty="0" smtClean="0">
                <a:latin typeface="+mn-lt"/>
              </a:rPr>
              <a:t>             Sébastien brunet</a:t>
            </a:r>
            <a:br>
              <a:rPr lang="fr-FR" dirty="0" smtClean="0">
                <a:latin typeface="+mn-lt"/>
              </a:rPr>
            </a:br>
            <a:r>
              <a:rPr lang="fr-FR" dirty="0" smtClean="0">
                <a:latin typeface="+mn-lt"/>
              </a:rPr>
              <a:t>             Mathieu Larue</a:t>
            </a:r>
            <a:br>
              <a:rPr lang="fr-FR" dirty="0" smtClean="0">
                <a:latin typeface="+mn-lt"/>
              </a:rPr>
            </a:br>
            <a:r>
              <a:rPr lang="fr-FR" dirty="0" smtClean="0">
                <a:latin typeface="+mn-lt"/>
              </a:rPr>
              <a:t>             Emma pauloz</a:t>
            </a:r>
            <a:br>
              <a:rPr lang="fr-FR" dirty="0" smtClean="0">
                <a:latin typeface="+mn-lt"/>
              </a:rPr>
            </a:br>
            <a:r>
              <a:rPr lang="fr-FR" dirty="0" smtClean="0">
                <a:latin typeface="+mn-lt"/>
              </a:rPr>
              <a:t>             Jérémy Laurent</a:t>
            </a:r>
            <a:br>
              <a:rPr lang="fr-FR" dirty="0" smtClean="0">
                <a:latin typeface="+mn-lt"/>
              </a:rPr>
            </a:br>
            <a:r>
              <a:rPr lang="fr-FR" dirty="0" smtClean="0">
                <a:latin typeface="+mn-lt"/>
              </a:rPr>
              <a:t>		</a:t>
            </a:r>
            <a:br>
              <a:rPr lang="fr-FR" dirty="0" smtClean="0">
                <a:latin typeface="+mn-lt"/>
              </a:rPr>
            </a:br>
            <a:r>
              <a:rPr lang="fr-FR" dirty="0" smtClean="0">
                <a:latin typeface="+mn-lt"/>
              </a:rPr>
              <a:t>                                                                </a:t>
            </a:r>
            <a:br>
              <a:rPr lang="fr-FR" dirty="0" smtClean="0">
                <a:latin typeface="+mn-lt"/>
              </a:rPr>
            </a:br>
            <a:r>
              <a:rPr lang="fr-FR" b="1" dirty="0" smtClean="0">
                <a:latin typeface="+mn-lt"/>
              </a:rPr>
              <a:t>Tuteurs: </a:t>
            </a:r>
            <a:r>
              <a:rPr lang="fr-FR" dirty="0" smtClean="0">
                <a:latin typeface="+mn-lt"/>
              </a:rPr>
              <a:t>mme.Homeyer</a:t>
            </a:r>
            <a:br>
              <a:rPr lang="fr-FR" dirty="0" smtClean="0">
                <a:latin typeface="+mn-lt"/>
              </a:rPr>
            </a:br>
            <a:r>
              <a:rPr lang="fr-FR" dirty="0" smtClean="0">
                <a:latin typeface="+mn-lt"/>
              </a:rPr>
              <a:t>	   </a:t>
            </a:r>
            <a:r>
              <a:rPr lang="fr-FR" dirty="0" err="1" smtClean="0">
                <a:latin typeface="+mn-lt"/>
              </a:rPr>
              <a:t>M.Roquinarc’h</a:t>
            </a:r>
            <a:endParaRPr lang="fr-FR" dirty="0" smtClean="0">
              <a:latin typeface="+mn-lt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2000" smtClean="0"/>
              <a:t>1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pic>
        <p:nvPicPr>
          <p:cNvPr id="13" name="Picture 4" descr="Résultat de recherche d'images pour &quot;logo lyon 1 iu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517" y="4657061"/>
            <a:ext cx="3285822" cy="126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2" t="33539" r="10165" b="42177"/>
          <a:stretch/>
        </p:blipFill>
        <p:spPr bwMode="auto">
          <a:xfrm>
            <a:off x="4126917" y="1105786"/>
            <a:ext cx="3657600" cy="732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486940" y="1859255"/>
            <a:ext cx="3115339" cy="0"/>
          </a:xfrm>
          <a:prstGeom prst="line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/>
          <p:nvPr/>
        </p:nvPicPr>
        <p:blipFill rotWithShape="1">
          <a:blip r:embed="rId2"/>
          <a:srcRect l="31266" t="6143" r="20445" b="9253"/>
          <a:stretch/>
        </p:blipFill>
        <p:spPr bwMode="auto">
          <a:xfrm rot="3567146">
            <a:off x="2290235" y="1784100"/>
            <a:ext cx="2767055" cy="4584233"/>
          </a:xfrm>
          <a:prstGeom prst="flowChartAlternateProcess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1"/>
          <p:cNvPicPr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007" r="1706" b="9041"/>
          <a:stretch/>
        </p:blipFill>
        <p:spPr>
          <a:xfrm>
            <a:off x="6270340" y="1176605"/>
            <a:ext cx="5921660" cy="47283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Image10"/>
          <p:cNvPicPr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6039" t="4517" r="5034" b="10609"/>
          <a:stretch/>
        </p:blipFill>
        <p:spPr>
          <a:xfrm>
            <a:off x="861237" y="1195195"/>
            <a:ext cx="5273749" cy="19264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" name="Connecteur droit 8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itre 1"/>
          <p:cNvSpPr txBox="1">
            <a:spLocks/>
          </p:cNvSpPr>
          <p:nvPr/>
        </p:nvSpPr>
        <p:spPr>
          <a:xfrm>
            <a:off x="1609138" y="0"/>
            <a:ext cx="10582862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1</a:t>
            </a:r>
            <a:r>
              <a:rPr lang="fr-FR" sz="4000" dirty="0" smtClean="0"/>
              <a:t>/ </a:t>
            </a:r>
            <a:r>
              <a:rPr lang="fr-FR" sz="4000" b="1" dirty="0" smtClean="0"/>
              <a:t>Conception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e</a:t>
            </a:r>
            <a:r>
              <a:rPr lang="fr-FR" sz="2800" b="1" dirty="0" smtClean="0"/>
              <a:t>. Système de récupération</a:t>
            </a:r>
            <a:endParaRPr lang="fr-FR" sz="2800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</a:rPr>
              <a:t>1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b="1" dirty="0" smtClean="0">
                <a:solidFill>
                  <a:srgbClr val="FF0000"/>
                </a:solidFill>
              </a:rPr>
              <a:t>e</a:t>
            </a:r>
            <a:r>
              <a:rPr lang="fr-FR" b="1" dirty="0">
                <a:solidFill>
                  <a:srgbClr val="FF0000"/>
                </a:solidFill>
              </a:rPr>
              <a:t>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u="sng" dirty="0"/>
              <a:t>2</a:t>
            </a:r>
            <a:r>
              <a:rPr lang="fr-FR" sz="2000" u="sng" dirty="0" smtClean="0"/>
              <a:t>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cxnSp>
        <p:nvCxnSpPr>
          <p:cNvPr id="14" name="Connecteur droit 13"/>
          <p:cNvCxnSpPr/>
          <p:nvPr/>
        </p:nvCxnSpPr>
        <p:spPr>
          <a:xfrm flipH="1">
            <a:off x="3827721" y="3525940"/>
            <a:ext cx="1052623" cy="30178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 de texte 2"/>
          <p:cNvSpPr txBox="1">
            <a:spLocks noChangeArrowheads="1"/>
          </p:cNvSpPr>
          <p:nvPr/>
        </p:nvSpPr>
        <p:spPr bwMode="auto">
          <a:xfrm>
            <a:off x="5039833" y="4832386"/>
            <a:ext cx="988827" cy="27622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/>
            <a:r>
              <a:rPr lang="fr-FR" sz="1200" b="1" dirty="0">
                <a:effectLst/>
                <a:latin typeface="Calibri"/>
                <a:ea typeface="Calibri"/>
                <a:cs typeface="Times New Roman"/>
              </a:rPr>
              <a:t>Goupille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 flipH="1" flipV="1">
            <a:off x="4476307" y="3676830"/>
            <a:ext cx="595424" cy="11555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404856" y="4405423"/>
            <a:ext cx="889000" cy="7747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 de texte 2"/>
          <p:cNvSpPr txBox="1">
            <a:spLocks noChangeArrowheads="1"/>
          </p:cNvSpPr>
          <p:nvPr/>
        </p:nvSpPr>
        <p:spPr bwMode="auto">
          <a:xfrm>
            <a:off x="3928731" y="5195998"/>
            <a:ext cx="1143000" cy="276225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Aft>
                <a:spcPts val="1000"/>
              </a:spcAft>
            </a:pPr>
            <a:r>
              <a:rPr lang="fr-FR" sz="1200" dirty="0">
                <a:effectLst/>
                <a:latin typeface="Calibri"/>
                <a:ea typeface="Calibri"/>
                <a:cs typeface="Times New Roman"/>
              </a:rPr>
              <a:t>Porte ressort</a:t>
            </a:r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10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465853" y="5970252"/>
            <a:ext cx="6117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Ensemble de schémas représentants le système de récupération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33614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big baby emma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" t="52545" r="52547" b="20083"/>
          <a:stretch/>
        </p:blipFill>
        <p:spPr bwMode="auto">
          <a:xfrm>
            <a:off x="1010089" y="972406"/>
            <a:ext cx="10107942" cy="371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609138" y="0"/>
            <a:ext cx="10582862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1</a:t>
            </a:r>
            <a:r>
              <a:rPr lang="fr-FR" sz="4000" dirty="0" smtClean="0"/>
              <a:t>/ </a:t>
            </a:r>
            <a:r>
              <a:rPr lang="fr-FR" sz="4000" b="1" dirty="0" smtClean="0"/>
              <a:t>Conception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</a:t>
            </a:r>
            <a:r>
              <a:rPr lang="fr-FR" sz="2800" b="1" dirty="0" smtClean="0"/>
              <a:t>f. Emplacement des jauges</a:t>
            </a:r>
            <a:endParaRPr lang="fr-FR" sz="2800" i="1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</a:rPr>
              <a:t>1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b="1" dirty="0" smtClean="0">
                <a:solidFill>
                  <a:srgbClr val="FF0000"/>
                </a:solidFill>
              </a:rPr>
              <a:t>f.</a:t>
            </a:r>
          </a:p>
          <a:p>
            <a:r>
              <a:rPr lang="fr-FR" dirty="0" smtClean="0"/>
              <a:t>g.</a:t>
            </a:r>
            <a:r>
              <a:rPr lang="fr-FR" dirty="0" smtClean="0">
                <a:solidFill>
                  <a:srgbClr val="FF0000"/>
                </a:solidFill>
              </a:rPr>
              <a:t>  </a:t>
            </a:r>
          </a:p>
          <a:p>
            <a:r>
              <a:rPr lang="fr-FR" sz="2000" u="sng" dirty="0" smtClean="0"/>
              <a:t>2/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82880"/>
              </p:ext>
            </p:extLst>
          </p:nvPr>
        </p:nvGraphicFramePr>
        <p:xfrm>
          <a:off x="778383" y="4774018"/>
          <a:ext cx="10571353" cy="15001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8267"/>
                <a:gridCol w="2314438"/>
                <a:gridCol w="2189333"/>
                <a:gridCol w="1845295"/>
                <a:gridCol w="1814020"/>
              </a:tblGrid>
              <a:tr h="2529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 (Pa)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(en Kelvin)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>
                          <a:effectLst/>
                        </a:rPr>
                        <a:t> (C°)</a:t>
                      </a:r>
                      <a:endParaRPr lang="fr-FR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 (m/s)</a:t>
                      </a:r>
                      <a:endParaRPr lang="fr-FR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</a:tr>
              <a:tr h="3035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 (SIMU1)</a:t>
                      </a:r>
                      <a:endParaRPr lang="fr-F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123 267</a:t>
                      </a:r>
                      <a:endParaRPr lang="fr-F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360</a:t>
                      </a:r>
                      <a:endParaRPr lang="fr-F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</a:rPr>
                        <a:t>86,85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370</a:t>
                      </a:r>
                      <a:endParaRPr lang="fr-F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</a:tr>
              <a:tr h="3035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(SIMU2)</a:t>
                      </a:r>
                      <a:endParaRPr lang="fr-F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120 870</a:t>
                      </a:r>
                      <a:endParaRPr lang="fr-F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353,6</a:t>
                      </a:r>
                      <a:endParaRPr lang="fr-F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80,45</a:t>
                      </a:r>
                      <a:endParaRPr lang="fr-F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350</a:t>
                      </a:r>
                      <a:endParaRPr lang="fr-F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</a:tr>
              <a:tr h="3035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(SIMU3)</a:t>
                      </a:r>
                      <a:endParaRPr lang="fr-F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</a:rPr>
                        <a:t>125 769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</a:rPr>
                        <a:t>367,83</a:t>
                      </a:r>
                      <a:endParaRPr lang="fr-FR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</a:rPr>
                        <a:t>94,68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</a:rPr>
                        <a:t>390</a:t>
                      </a:r>
                      <a:endParaRPr lang="fr-FR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11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812234" y="4177490"/>
            <a:ext cx="513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Simulation via le complément SolidWorks : </a:t>
            </a:r>
            <a:r>
              <a:rPr lang="fr-FR" i="1" dirty="0" err="1" smtClean="0"/>
              <a:t>SolidFlow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55765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84" y="1081863"/>
            <a:ext cx="2019300" cy="4648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67125" y="2245151"/>
            <a:ext cx="4828274" cy="2491426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itre 1"/>
          <p:cNvSpPr txBox="1">
            <a:spLocks/>
          </p:cNvSpPr>
          <p:nvPr/>
        </p:nvSpPr>
        <p:spPr>
          <a:xfrm>
            <a:off x="1609138" y="0"/>
            <a:ext cx="10582862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1</a:t>
            </a:r>
            <a:r>
              <a:rPr lang="fr-FR" sz="4000" dirty="0" smtClean="0"/>
              <a:t>/ </a:t>
            </a:r>
            <a:r>
              <a:rPr lang="fr-FR" sz="4000" b="1" dirty="0" smtClean="0"/>
              <a:t>Conception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g</a:t>
            </a:r>
            <a:r>
              <a:rPr lang="fr-FR" sz="2800" b="1" dirty="0" smtClean="0"/>
              <a:t>. Support de cartes</a:t>
            </a:r>
            <a:endParaRPr lang="fr-FR" sz="2800" i="1" dirty="0"/>
          </a:p>
        </p:txBody>
      </p:sp>
      <p:cxnSp>
        <p:nvCxnSpPr>
          <p:cNvPr id="11" name="Connecteur droit avec flèche 10"/>
          <p:cNvCxnSpPr>
            <a:stCxn id="18" idx="1"/>
          </p:cNvCxnSpPr>
          <p:nvPr/>
        </p:nvCxnSpPr>
        <p:spPr>
          <a:xfrm flipH="1">
            <a:off x="9620694" y="1409199"/>
            <a:ext cx="930348" cy="24998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547498" y="3902301"/>
            <a:ext cx="150982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Contre-écrou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80817" y="2500049"/>
            <a:ext cx="4839153" cy="2002781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0551042" y="1224533"/>
            <a:ext cx="133970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Anneau</a:t>
            </a:r>
            <a:endParaRPr lang="fr-FR" dirty="0"/>
          </a:p>
        </p:txBody>
      </p:sp>
      <p:cxnSp>
        <p:nvCxnSpPr>
          <p:cNvPr id="19" name="Connecteur droit avec flèche 18"/>
          <p:cNvCxnSpPr>
            <a:stCxn id="13" idx="1"/>
          </p:cNvCxnSpPr>
          <p:nvPr/>
        </p:nvCxnSpPr>
        <p:spPr>
          <a:xfrm flipH="1" flipV="1">
            <a:off x="8703666" y="3043888"/>
            <a:ext cx="1843832" cy="104307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</a:rPr>
              <a:t>1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g.  </a:t>
            </a:r>
          </a:p>
          <a:p>
            <a:r>
              <a:rPr lang="fr-FR" sz="2000" u="sng" dirty="0"/>
              <a:t>2</a:t>
            </a:r>
            <a:r>
              <a:rPr lang="fr-FR" sz="2000" u="sng" dirty="0" smtClean="0"/>
              <a:t>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12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7" name="ZoneTexte 16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46890" y="5682558"/>
            <a:ext cx="24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Mise en plan SolidWorks</a:t>
            </a:r>
            <a:endParaRPr lang="fr-FR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090775" y="5959579"/>
            <a:ext cx="23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Support de carte monté</a:t>
            </a:r>
            <a:endParaRPr lang="fr-FR" i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7596532" y="5943564"/>
            <a:ext cx="248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Pièce CAO de SolidWorks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1628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1679944" y="0"/>
            <a:ext cx="10512056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2</a:t>
            </a:r>
            <a:r>
              <a:rPr lang="fr-FR" sz="4000" dirty="0" smtClean="0"/>
              <a:t>/ </a:t>
            </a:r>
            <a:r>
              <a:rPr lang="fr-FR" sz="4000" b="1" dirty="0" smtClean="0"/>
              <a:t>Fabrication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</a:t>
            </a:r>
            <a:r>
              <a:rPr lang="fr-FR" sz="2800" b="1" dirty="0" smtClean="0"/>
              <a:t>a. Bagues</a:t>
            </a:r>
            <a:endParaRPr lang="fr-FR" sz="2800" i="1" dirty="0"/>
          </a:p>
        </p:txBody>
      </p:sp>
      <p:pic>
        <p:nvPicPr>
          <p:cNvPr id="8194" name="Picture 2" descr="Aucun texte alternatif disponibl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10300" r="8051" b="5185"/>
          <a:stretch/>
        </p:blipFill>
        <p:spPr bwMode="auto">
          <a:xfrm>
            <a:off x="7952470" y="2967526"/>
            <a:ext cx="3886200" cy="2526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599140" y="5581788"/>
            <a:ext cx="459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Assemblage bague de rétention moteur et tube</a:t>
            </a:r>
            <a:endParaRPr lang="fr-FR" i="1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1</a:t>
            </a:r>
            <a:r>
              <a:rPr lang="fr-FR" sz="2000" u="sng" dirty="0" smtClean="0"/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b="1" u="sng" dirty="0">
                <a:solidFill>
                  <a:srgbClr val="FF0000"/>
                </a:solidFill>
              </a:rPr>
              <a:t>2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  <a:endParaRPr lang="fr-FR" sz="2000" b="1" u="sng" dirty="0">
              <a:solidFill>
                <a:srgbClr val="FF0000"/>
              </a:solidFill>
            </a:endParaRPr>
          </a:p>
          <a:p>
            <a:r>
              <a:rPr lang="fr-FR" b="1" dirty="0" smtClean="0">
                <a:solidFill>
                  <a:srgbClr val="FF0000"/>
                </a:solidFill>
              </a:rPr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13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1" y="1499674"/>
            <a:ext cx="5991726" cy="3994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ZoneTexte 12"/>
          <p:cNvSpPr txBox="1"/>
          <p:nvPr/>
        </p:nvSpPr>
        <p:spPr>
          <a:xfrm>
            <a:off x="1542784" y="5581788"/>
            <a:ext cx="451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Usinage </a:t>
            </a:r>
            <a:r>
              <a:rPr lang="fr-FR" i="1" dirty="0" smtClean="0"/>
              <a:t>d’une </a:t>
            </a:r>
            <a:r>
              <a:rPr lang="fr-FR" i="1" dirty="0" smtClean="0"/>
              <a:t>bague avec un tour traditionnel</a:t>
            </a:r>
            <a:endParaRPr lang="fr-FR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7952470" y="1219200"/>
            <a:ext cx="34654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 smtClean="0"/>
              <a:t>Usinages :</a:t>
            </a:r>
          </a:p>
          <a:p>
            <a:r>
              <a:rPr lang="fr-FR" dirty="0"/>
              <a:t>	</a:t>
            </a:r>
            <a:r>
              <a:rPr lang="fr-FR" dirty="0" smtClean="0"/>
              <a:t>- Tournage</a:t>
            </a:r>
          </a:p>
          <a:p>
            <a:r>
              <a:rPr lang="fr-FR" dirty="0"/>
              <a:t>	</a:t>
            </a:r>
            <a:r>
              <a:rPr lang="fr-FR" dirty="0" smtClean="0"/>
              <a:t>- Chariotage</a:t>
            </a:r>
          </a:p>
          <a:p>
            <a:r>
              <a:rPr lang="fr-FR" dirty="0"/>
              <a:t>	</a:t>
            </a:r>
            <a:r>
              <a:rPr lang="fr-FR" dirty="0" smtClean="0"/>
              <a:t>- Perçage</a:t>
            </a:r>
          </a:p>
          <a:p>
            <a:r>
              <a:rPr lang="fr-FR" dirty="0"/>
              <a:t>	</a:t>
            </a:r>
            <a:r>
              <a:rPr lang="fr-FR" dirty="0" smtClean="0"/>
              <a:t>- Taraudage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51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-cdg2-1.xx.fbcdn.net/v/t34.0-12/17888019_1195835143862718_271590977_n.jpg?oh=ff39736d83f64e533338de07a028a49a&amp;oe=58EC2A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 t="15405" r="4511" b="12281"/>
          <a:stretch/>
        </p:blipFill>
        <p:spPr bwMode="auto">
          <a:xfrm>
            <a:off x="1498474" y="1063926"/>
            <a:ext cx="3864282" cy="4331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scontent-cdg2-1.xx.fbcdn.net/v/t35.0-12/17776970_1520722487951515_1440092977_o.jpg?oh=7e06b746cb8702e6393c44127da3ab59&amp;oe=58ED59D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7438" b="10224"/>
          <a:stretch/>
        </p:blipFill>
        <p:spPr bwMode="auto">
          <a:xfrm>
            <a:off x="6941698" y="138328"/>
            <a:ext cx="4530831" cy="2445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content-cdg2-1.xx.fbcdn.net/v/t35.0-12/17837026_1195835077196058_705106420_o.jpg?oh=9c25d46af9d92f95ffdebe72869008a4&amp;oe=58EC918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t="5959" r="10193" b="15570"/>
          <a:stretch/>
        </p:blipFill>
        <p:spPr bwMode="auto">
          <a:xfrm>
            <a:off x="6975762" y="3157468"/>
            <a:ext cx="4496768" cy="2747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288650" y="5395318"/>
            <a:ext cx="428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Alésage du Tube avec un tour conventionnel</a:t>
            </a:r>
            <a:endParaRPr lang="fr-FR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6133627" y="5904999"/>
            <a:ext cx="587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Rainurage du tube sur une fraiseuse à commande numérique</a:t>
            </a:r>
            <a:endParaRPr lang="fr-FR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7570975" y="2571557"/>
            <a:ext cx="300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Perçage du tube pour rivetage</a:t>
            </a:r>
            <a:endParaRPr lang="fr-FR" i="1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itre 1"/>
          <p:cNvSpPr txBox="1">
            <a:spLocks/>
          </p:cNvSpPr>
          <p:nvPr/>
        </p:nvSpPr>
        <p:spPr>
          <a:xfrm>
            <a:off x="1679944" y="10633"/>
            <a:ext cx="10512056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2</a:t>
            </a:r>
            <a:r>
              <a:rPr lang="fr-FR" sz="4000" dirty="0" smtClean="0"/>
              <a:t>/ </a:t>
            </a:r>
            <a:r>
              <a:rPr lang="fr-FR" sz="4000" b="1" dirty="0" smtClean="0"/>
              <a:t>Fabrication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b</a:t>
            </a:r>
            <a:r>
              <a:rPr lang="fr-FR" sz="2800" b="1" dirty="0" smtClean="0"/>
              <a:t>. Tubes</a:t>
            </a:r>
            <a:endParaRPr lang="fr-FR" sz="2800" i="1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H="1" flipV="1">
            <a:off x="3807574" y="2083982"/>
            <a:ext cx="1765006" cy="327535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544226" y="2294558"/>
            <a:ext cx="139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Lunette</a:t>
            </a:r>
            <a:endParaRPr lang="fr-FR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6324" y="821203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1</a:t>
            </a:r>
            <a:r>
              <a:rPr lang="fr-FR" sz="2000" u="sng" dirty="0" smtClean="0"/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b="1" u="sng" dirty="0">
                <a:solidFill>
                  <a:srgbClr val="FF0000"/>
                </a:solidFill>
              </a:rPr>
              <a:t>2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  <a:endParaRPr lang="fr-FR" sz="2000" b="1" u="sng" dirty="0">
              <a:solidFill>
                <a:srgbClr val="FF0000"/>
              </a:solidFill>
            </a:endParaRP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b="1" dirty="0" smtClean="0">
                <a:solidFill>
                  <a:srgbClr val="FF0000"/>
                </a:solidFill>
              </a:rPr>
              <a:t>b</a:t>
            </a:r>
            <a:r>
              <a:rPr lang="fr-FR" b="1" dirty="0">
                <a:solidFill>
                  <a:srgbClr val="FF0000"/>
                </a:solidFill>
              </a:rPr>
              <a:t>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14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content-cdg2-1.xx.fbcdn.net/v/t34.0-12/17821480_1195835303862702_684839155_n.jpg?oh=c03106ec67400ed772e3a72527c37f3a&amp;oe=58EC3E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88" y="1441535"/>
            <a:ext cx="4642633" cy="3481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7" t="5860" r="29873" b="9670"/>
          <a:stretch/>
        </p:blipFill>
        <p:spPr>
          <a:xfrm>
            <a:off x="9180259" y="374159"/>
            <a:ext cx="1845704" cy="52894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3570916" y="5043425"/>
            <a:ext cx="504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Usinage du moule PA en tour commande numérique</a:t>
            </a:r>
            <a:endParaRPr lang="fr-FR" i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itre 1"/>
          <p:cNvSpPr txBox="1">
            <a:spLocks/>
          </p:cNvSpPr>
          <p:nvPr/>
        </p:nvSpPr>
        <p:spPr>
          <a:xfrm>
            <a:off x="1679944" y="0"/>
            <a:ext cx="10512056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2</a:t>
            </a:r>
            <a:r>
              <a:rPr lang="fr-FR" sz="4000" dirty="0" smtClean="0"/>
              <a:t>/ </a:t>
            </a:r>
            <a:r>
              <a:rPr lang="fr-FR" sz="4000" b="1" dirty="0" smtClean="0"/>
              <a:t>Fabrication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</a:t>
            </a:r>
            <a:r>
              <a:rPr lang="fr-FR" sz="2800" b="1" dirty="0" smtClean="0"/>
              <a:t>c. Ogive (moule)</a:t>
            </a:r>
            <a:endParaRPr lang="fr-FR" sz="2800" i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843594" y="2472586"/>
            <a:ext cx="25994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 smtClean="0"/>
              <a:t>Réalisation:</a:t>
            </a:r>
            <a:r>
              <a:rPr lang="fr-FR" sz="2000" dirty="0" smtClean="0"/>
              <a:t> </a:t>
            </a:r>
            <a:endParaRPr lang="fr-FR" sz="2000" u="sng" dirty="0" smtClean="0"/>
          </a:p>
          <a:p>
            <a:pPr algn="ctr"/>
            <a:r>
              <a:rPr lang="fr-FR" dirty="0" smtClean="0"/>
              <a:t>-Création d’un moule en CN</a:t>
            </a:r>
            <a:br>
              <a:rPr lang="fr-FR" dirty="0" smtClean="0"/>
            </a:br>
            <a:r>
              <a:rPr lang="fr-FR" dirty="0" smtClean="0"/>
              <a:t>-Pose de la fibre de verre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1</a:t>
            </a:r>
            <a:r>
              <a:rPr lang="fr-FR" sz="2000" u="sng" dirty="0" smtClean="0"/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b="1" u="sng" dirty="0">
                <a:solidFill>
                  <a:srgbClr val="FF0000"/>
                </a:solidFill>
              </a:rPr>
              <a:t>2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  <a:endParaRPr lang="fr-FR" sz="2000" b="1" u="sng" dirty="0">
              <a:solidFill>
                <a:srgbClr val="FF0000"/>
              </a:solidFill>
            </a:endParaRP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b="1" dirty="0" smtClean="0">
                <a:solidFill>
                  <a:srgbClr val="FF0000"/>
                </a:solidFill>
              </a:rPr>
              <a:t>c</a:t>
            </a:r>
            <a:r>
              <a:rPr lang="fr-FR" b="1" dirty="0">
                <a:solidFill>
                  <a:srgbClr val="FF0000"/>
                </a:solidFill>
              </a:rPr>
              <a:t>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15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20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14402" r="24973" b="5582"/>
          <a:stretch/>
        </p:blipFill>
        <p:spPr>
          <a:xfrm>
            <a:off x="1347794" y="1446357"/>
            <a:ext cx="2304349" cy="3636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781361" y="5258668"/>
            <a:ext cx="342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Moulage de l’ogive au département chimie</a:t>
            </a:r>
            <a:endParaRPr lang="fr-FR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4306150" y="5258668"/>
            <a:ext cx="449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Comparaison des différents essais de moulage</a:t>
            </a:r>
            <a:endParaRPr lang="fr-FR" i="1" dirty="0"/>
          </a:p>
        </p:txBody>
      </p:sp>
      <p:pic>
        <p:nvPicPr>
          <p:cNvPr id="13314" name="Picture 2" descr="Aucun texte alternatif disponibl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8" t="22398" b="7713"/>
          <a:stretch/>
        </p:blipFill>
        <p:spPr bwMode="auto">
          <a:xfrm rot="5400000">
            <a:off x="8299304" y="2361883"/>
            <a:ext cx="3838179" cy="1872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itre 1"/>
          <p:cNvSpPr txBox="1">
            <a:spLocks/>
          </p:cNvSpPr>
          <p:nvPr/>
        </p:nvSpPr>
        <p:spPr>
          <a:xfrm>
            <a:off x="1679944" y="0"/>
            <a:ext cx="10512056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2</a:t>
            </a:r>
            <a:r>
              <a:rPr lang="fr-FR" sz="4000" dirty="0" smtClean="0"/>
              <a:t>/ </a:t>
            </a:r>
            <a:r>
              <a:rPr lang="fr-FR" sz="4000" b="1" dirty="0" smtClean="0"/>
              <a:t>Fabrication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</a:t>
            </a:r>
            <a:r>
              <a:rPr lang="fr-FR" sz="2800" b="1" dirty="0" smtClean="0"/>
              <a:t>c. Ogive (moulage de l’ogive)</a:t>
            </a:r>
            <a:endParaRPr lang="fr-FR" sz="2800" i="1" dirty="0"/>
          </a:p>
        </p:txBody>
      </p:sp>
      <p:pic>
        <p:nvPicPr>
          <p:cNvPr id="15" name="Image 14" descr="E:\IMG_0979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7" b="1828"/>
          <a:stretch/>
        </p:blipFill>
        <p:spPr bwMode="auto">
          <a:xfrm rot="5400000">
            <a:off x="4703401" y="948260"/>
            <a:ext cx="3703397" cy="4699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6" name="Connecteur droit avec flèche 15"/>
          <p:cNvCxnSpPr/>
          <p:nvPr/>
        </p:nvCxnSpPr>
        <p:spPr>
          <a:xfrm>
            <a:off x="10218393" y="1019145"/>
            <a:ext cx="127338" cy="427212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9018626" y="628470"/>
            <a:ext cx="2275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Pointe aluminium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1</a:t>
            </a:r>
            <a:r>
              <a:rPr lang="fr-FR" sz="2000" u="sng" dirty="0" smtClean="0"/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b="1" u="sng" dirty="0">
                <a:solidFill>
                  <a:srgbClr val="FF0000"/>
                </a:solidFill>
              </a:rPr>
              <a:t>2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  <a:endParaRPr lang="fr-FR" sz="2000" b="1" u="sng" dirty="0">
              <a:solidFill>
                <a:srgbClr val="FF0000"/>
              </a:solidFill>
            </a:endParaRP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b="1" dirty="0" smtClean="0">
                <a:solidFill>
                  <a:srgbClr val="FF0000"/>
                </a:solidFill>
              </a:rPr>
              <a:t>c</a:t>
            </a:r>
            <a:r>
              <a:rPr lang="fr-FR" b="1" dirty="0">
                <a:solidFill>
                  <a:srgbClr val="FF0000"/>
                </a:solidFill>
              </a:rPr>
              <a:t>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16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58651"/>
          <a:stretch/>
        </p:blipFill>
        <p:spPr>
          <a:xfrm>
            <a:off x="4889373" y="2860158"/>
            <a:ext cx="6434301" cy="3257501"/>
          </a:xfrm>
          <a:prstGeom prst="rect">
            <a:avLst/>
          </a:prstGeom>
        </p:spPr>
      </p:pic>
      <p:pic>
        <p:nvPicPr>
          <p:cNvPr id="14338" name="Picture 2" descr="Aucun texte alternatif disponibl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t="6648" r="3110" b="8171"/>
          <a:stretch/>
        </p:blipFill>
        <p:spPr bwMode="auto">
          <a:xfrm>
            <a:off x="2051174" y="1336934"/>
            <a:ext cx="3115340" cy="4295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051174" y="5717548"/>
            <a:ext cx="2978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 smtClean="0"/>
              <a:t>Assemblage soudé (MIG)</a:t>
            </a:r>
            <a:endParaRPr lang="fr-FR" sz="2000" i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itre 1"/>
          <p:cNvSpPr txBox="1">
            <a:spLocks/>
          </p:cNvSpPr>
          <p:nvPr/>
        </p:nvSpPr>
        <p:spPr>
          <a:xfrm>
            <a:off x="1679944" y="0"/>
            <a:ext cx="10512056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2</a:t>
            </a:r>
            <a:r>
              <a:rPr lang="fr-FR" sz="4000" dirty="0" smtClean="0"/>
              <a:t>/ </a:t>
            </a:r>
            <a:r>
              <a:rPr lang="fr-FR" sz="4000" b="1" dirty="0" smtClean="0"/>
              <a:t>Fabrication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</a:t>
            </a:r>
            <a:r>
              <a:rPr lang="fr-FR" sz="2800" b="1" dirty="0" smtClean="0"/>
              <a:t>d.</a:t>
            </a:r>
            <a:r>
              <a:rPr lang="fr-FR" sz="2800" b="1" dirty="0"/>
              <a:t> </a:t>
            </a:r>
            <a:r>
              <a:rPr lang="fr-FR" sz="2800" b="1" dirty="0" smtClean="0"/>
              <a:t>Assemblage ailerons et bagues</a:t>
            </a:r>
            <a:endParaRPr lang="fr-FR" sz="2800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6821230" y="1336934"/>
            <a:ext cx="34391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 Soudage par MIG</a:t>
            </a:r>
          </a:p>
          <a:p>
            <a:endParaRPr lang="fr-FR" dirty="0" smtClean="0"/>
          </a:p>
          <a:p>
            <a:r>
              <a:rPr lang="fr-FR" dirty="0" smtClean="0"/>
              <a:t>- Gaz utilisé : Argon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- Points de soudure limés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1</a:t>
            </a:r>
            <a:r>
              <a:rPr lang="fr-FR" sz="2000" u="sng" dirty="0" smtClean="0"/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b="1" u="sng" dirty="0">
                <a:solidFill>
                  <a:srgbClr val="FF0000"/>
                </a:solidFill>
              </a:rPr>
              <a:t>2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  <a:endParaRPr lang="fr-FR" sz="2000" b="1" u="sng" dirty="0">
              <a:solidFill>
                <a:srgbClr val="FF0000"/>
              </a:solidFill>
            </a:endParaRP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b="1" dirty="0" smtClean="0">
                <a:solidFill>
                  <a:srgbClr val="FF0000"/>
                </a:solidFill>
              </a:rPr>
              <a:t>d</a:t>
            </a:r>
            <a:r>
              <a:rPr lang="fr-FR" b="1" dirty="0">
                <a:solidFill>
                  <a:srgbClr val="FF0000"/>
                </a:solidFill>
              </a:rPr>
              <a:t>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17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6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839747" y="5513367"/>
            <a:ext cx="582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Réalisation de la trappe avec la machine à découpe jet d’eau</a:t>
            </a:r>
            <a:endParaRPr lang="fr-FR" i="1" dirty="0"/>
          </a:p>
        </p:txBody>
      </p:sp>
      <p:pic>
        <p:nvPicPr>
          <p:cNvPr id="15362" name="Picture 2" descr="L’image contient peut-être : une personne ou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28" y="1451112"/>
            <a:ext cx="5909786" cy="3933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itre 1"/>
          <p:cNvSpPr txBox="1">
            <a:spLocks/>
          </p:cNvSpPr>
          <p:nvPr/>
        </p:nvSpPr>
        <p:spPr>
          <a:xfrm>
            <a:off x="1679944" y="0"/>
            <a:ext cx="10512056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2</a:t>
            </a:r>
            <a:r>
              <a:rPr lang="fr-FR" sz="4000" dirty="0" smtClean="0"/>
              <a:t>/ </a:t>
            </a:r>
            <a:r>
              <a:rPr lang="fr-FR" sz="4000" b="1" dirty="0" smtClean="0"/>
              <a:t>Fabrication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e</a:t>
            </a:r>
            <a:r>
              <a:rPr lang="fr-FR" sz="2800" b="1" dirty="0" smtClean="0"/>
              <a:t>. Trappe</a:t>
            </a:r>
            <a:endParaRPr lang="fr-FR" sz="2800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1</a:t>
            </a:r>
            <a:r>
              <a:rPr lang="fr-FR" sz="2000" u="sng" dirty="0" smtClean="0"/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b="1" u="sng" dirty="0">
                <a:solidFill>
                  <a:srgbClr val="FF0000"/>
                </a:solidFill>
              </a:rPr>
              <a:t>2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  <a:endParaRPr lang="fr-FR" sz="2000" b="1" u="sng" dirty="0">
              <a:solidFill>
                <a:srgbClr val="FF0000"/>
              </a:solidFill>
            </a:endParaRP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b="1" dirty="0" smtClean="0">
                <a:solidFill>
                  <a:srgbClr val="FF0000"/>
                </a:solidFill>
              </a:rPr>
              <a:t>e.</a:t>
            </a:r>
          </a:p>
          <a:p>
            <a:r>
              <a:rPr lang="fr-FR" dirty="0" smtClean="0"/>
              <a:t>f.    </a:t>
            </a:r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18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9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itre 1"/>
          <p:cNvSpPr txBox="1">
            <a:spLocks/>
          </p:cNvSpPr>
          <p:nvPr/>
        </p:nvSpPr>
        <p:spPr>
          <a:xfrm>
            <a:off x="1626781" y="-10633"/>
            <a:ext cx="10565218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3</a:t>
            </a:r>
            <a:r>
              <a:rPr lang="fr-FR" sz="4000" dirty="0" smtClean="0"/>
              <a:t>/ </a:t>
            </a:r>
            <a:r>
              <a:rPr lang="fr-FR" sz="4000" b="1" dirty="0" smtClean="0"/>
              <a:t>Autour du projet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</a:t>
            </a:r>
            <a:r>
              <a:rPr lang="fr-FR" sz="2800" b="1" dirty="0" smtClean="0"/>
              <a:t>a. Management</a:t>
            </a:r>
            <a:endParaRPr lang="fr-FR" sz="2800" i="1" dirty="0"/>
          </a:p>
        </p:txBody>
      </p:sp>
      <p:pic>
        <p:nvPicPr>
          <p:cNvPr id="11" name="Imag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t="16804" r="6293" b="23416"/>
          <a:stretch/>
        </p:blipFill>
        <p:spPr bwMode="auto">
          <a:xfrm>
            <a:off x="1190844" y="938463"/>
            <a:ext cx="10154936" cy="49665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1</a:t>
            </a:r>
            <a:r>
              <a:rPr lang="fr-FR" sz="2000" u="sng" dirty="0" smtClean="0"/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u="sng" dirty="0"/>
              <a:t>2</a:t>
            </a:r>
            <a:r>
              <a:rPr lang="fr-FR" sz="2000" u="sng" dirty="0" smtClean="0"/>
              <a:t>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 smtClean="0"/>
              <a:t>f.   </a:t>
            </a:r>
          </a:p>
          <a:p>
            <a:r>
              <a:rPr lang="fr-FR" sz="2000" b="1" u="sng" dirty="0">
                <a:solidFill>
                  <a:srgbClr val="FF0000"/>
                </a:solidFill>
              </a:rPr>
              <a:t>3</a:t>
            </a:r>
            <a:r>
              <a:rPr lang="fr-FR" sz="2000" b="1" u="sng" dirty="0" smtClean="0">
                <a:solidFill>
                  <a:srgbClr val="FF0000"/>
                </a:solidFill>
              </a:rPr>
              <a:t>/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19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270813" y="591126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Planning final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3565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/>
          <p:cNvSpPr txBox="1"/>
          <p:nvPr/>
        </p:nvSpPr>
        <p:spPr>
          <a:xfrm>
            <a:off x="4327450" y="276447"/>
            <a:ext cx="3689499" cy="64633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Introduction</a:t>
            </a:r>
            <a:endParaRPr lang="fr-FR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1446028" y="1679940"/>
            <a:ext cx="92396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 err="1" smtClean="0"/>
              <a:t>FusEx</a:t>
            </a:r>
            <a:r>
              <a:rPr lang="fr-FR" sz="2400" dirty="0" smtClean="0"/>
              <a:t> = Fusée expérimentale</a:t>
            </a:r>
          </a:p>
          <a:p>
            <a:pPr algn="ctr"/>
            <a:endParaRPr lang="fr-F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 smtClean="0"/>
              <a:t>Expérience embarquée </a:t>
            </a:r>
          </a:p>
          <a:p>
            <a:pPr algn="just"/>
            <a:r>
              <a:rPr lang="fr-FR" sz="2400" dirty="0"/>
              <a:t>	</a:t>
            </a:r>
            <a:r>
              <a:rPr lang="fr-FR" sz="2400" dirty="0" smtClean="0"/>
              <a:t>		=&gt; mesure des déformations </a:t>
            </a:r>
          </a:p>
          <a:p>
            <a:pPr algn="ctr"/>
            <a:endParaRPr lang="fr-F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 smtClean="0"/>
              <a:t>Elèves commanditaires </a:t>
            </a:r>
          </a:p>
          <a:p>
            <a:pPr algn="just"/>
            <a:r>
              <a:rPr lang="fr-FR" sz="2400" dirty="0"/>
              <a:t>	</a:t>
            </a:r>
            <a:r>
              <a:rPr lang="fr-FR" sz="2400" dirty="0" smtClean="0"/>
              <a:t>		=&gt; Recherche de financement</a:t>
            </a:r>
          </a:p>
          <a:p>
            <a:pPr algn="ctr"/>
            <a:endParaRPr lang="fr-F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 smtClean="0"/>
              <a:t>Suivi Planète Science et CNES</a:t>
            </a:r>
          </a:p>
          <a:p>
            <a:pPr algn="just"/>
            <a:r>
              <a:rPr lang="fr-FR" sz="2400" dirty="0"/>
              <a:t>		</a:t>
            </a:r>
            <a:r>
              <a:rPr lang="fr-FR" sz="2400" dirty="0" smtClean="0"/>
              <a:t>	=&gt; Normes de sécurité, fournisseurs abaques et dons matériel </a:t>
            </a:r>
            <a:endParaRPr lang="fr-FR" sz="2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2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scontent-cdg2-1.xx.fbcdn.net/v/t34.0-12/16395934_1450494264974338_727760328_n.jpg?oh=c9b83ee88326b0f5588c50c6e0d156ce&amp;oe=58ED27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977" y="969124"/>
            <a:ext cx="6220511" cy="4665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Résultat de recherche d'images pour &quot;cne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14" y="1181714"/>
            <a:ext cx="2939749" cy="293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92" y="4216778"/>
            <a:ext cx="2712868" cy="17439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110681" y="5634508"/>
            <a:ext cx="808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/>
              <a:t>Rencontre de notre tuteur Planète Science (M. Simonien) à Paris</a:t>
            </a:r>
            <a:endParaRPr lang="fr-FR" sz="2400" i="1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626781" y="-10633"/>
            <a:ext cx="10565218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3</a:t>
            </a:r>
            <a:r>
              <a:rPr lang="fr-FR" sz="4000" dirty="0" smtClean="0"/>
              <a:t>/ </a:t>
            </a:r>
            <a:r>
              <a:rPr lang="fr-FR" sz="4000" b="1" dirty="0" smtClean="0"/>
              <a:t>Autour du projet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</a:t>
            </a:r>
            <a:r>
              <a:rPr lang="fr-FR" sz="2800" b="1" dirty="0" smtClean="0"/>
              <a:t>a. Management</a:t>
            </a:r>
            <a:endParaRPr lang="fr-FR" sz="2800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1</a:t>
            </a:r>
            <a:r>
              <a:rPr lang="fr-FR" sz="2000" u="sng" dirty="0" smtClean="0"/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u="sng" dirty="0"/>
              <a:t>2</a:t>
            </a:r>
            <a:r>
              <a:rPr lang="fr-FR" sz="2000" u="sng" dirty="0" smtClean="0"/>
              <a:t>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e.</a:t>
            </a:r>
          </a:p>
          <a:p>
            <a:r>
              <a:rPr lang="fr-FR" dirty="0" smtClean="0"/>
              <a:t>f.    </a:t>
            </a:r>
          </a:p>
          <a:p>
            <a:r>
              <a:rPr lang="fr-FR" sz="2000" b="1" u="sng" dirty="0">
                <a:solidFill>
                  <a:srgbClr val="FF0000"/>
                </a:solidFill>
              </a:rPr>
              <a:t>3</a:t>
            </a:r>
            <a:r>
              <a:rPr lang="fr-FR" sz="2000" b="1" u="sng" dirty="0" smtClean="0">
                <a:solidFill>
                  <a:srgbClr val="FF0000"/>
                </a:solidFill>
              </a:rPr>
              <a:t>/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20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4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80" y="1392865"/>
            <a:ext cx="6637814" cy="2886220"/>
          </a:xfrm>
          <a:prstGeom prst="rect">
            <a:avLst/>
          </a:prstGeom>
        </p:spPr>
      </p:pic>
      <p:pic>
        <p:nvPicPr>
          <p:cNvPr id="7" name="Picture 2" descr="https://drfhlmcehrc34.cloudfront.net/cache/0/4/fafdabfb49482db583574228a2a2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95" y="2595191"/>
            <a:ext cx="4332849" cy="5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740749" y="3226596"/>
            <a:ext cx="211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Logo de l’association</a:t>
            </a:r>
            <a:endParaRPr lang="fr-FR" i="1" dirty="0"/>
          </a:p>
        </p:txBody>
      </p:sp>
      <p:pic>
        <p:nvPicPr>
          <p:cNvPr id="9" name="Picture 2" descr="Résultat de recherche d'images pour &quot;hexcel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85" y="4426800"/>
            <a:ext cx="4744815" cy="17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itre 1"/>
          <p:cNvSpPr txBox="1">
            <a:spLocks/>
          </p:cNvSpPr>
          <p:nvPr/>
        </p:nvSpPr>
        <p:spPr>
          <a:xfrm>
            <a:off x="1626781" y="-10633"/>
            <a:ext cx="10565218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3</a:t>
            </a:r>
            <a:r>
              <a:rPr lang="fr-FR" sz="4000" dirty="0" smtClean="0"/>
              <a:t>/ </a:t>
            </a:r>
            <a:r>
              <a:rPr lang="fr-FR" sz="4000" b="1" dirty="0" smtClean="0"/>
              <a:t>Autour du projet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</a:t>
            </a:r>
            <a:r>
              <a:rPr lang="fr-FR" sz="2800" b="1" dirty="0" smtClean="0"/>
              <a:t>b. Financement</a:t>
            </a:r>
            <a:endParaRPr lang="fr-FR" sz="2800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1</a:t>
            </a:r>
            <a:r>
              <a:rPr lang="fr-FR" sz="2000" u="sng" dirty="0" smtClean="0"/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u="sng" dirty="0"/>
              <a:t>2</a:t>
            </a:r>
            <a:r>
              <a:rPr lang="fr-FR" sz="2000" u="sng" dirty="0" smtClean="0"/>
              <a:t>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e.</a:t>
            </a:r>
          </a:p>
          <a:p>
            <a:r>
              <a:rPr lang="fr-FR" dirty="0" smtClean="0"/>
              <a:t>f.    </a:t>
            </a:r>
          </a:p>
          <a:p>
            <a:r>
              <a:rPr lang="fr-FR" sz="2000" b="1" u="sng" dirty="0">
                <a:solidFill>
                  <a:srgbClr val="FF0000"/>
                </a:solidFill>
              </a:rPr>
              <a:t>3</a:t>
            </a:r>
            <a:r>
              <a:rPr lang="fr-FR" sz="2000" b="1" u="sng" dirty="0" smtClean="0">
                <a:solidFill>
                  <a:srgbClr val="FF0000"/>
                </a:solidFill>
              </a:rPr>
              <a:t>/</a:t>
            </a:r>
          </a:p>
          <a:p>
            <a:r>
              <a:rPr lang="fr-FR" dirty="0" smtClean="0"/>
              <a:t>a.  </a:t>
            </a:r>
            <a:r>
              <a:rPr lang="fr-FR" b="1" dirty="0">
                <a:solidFill>
                  <a:srgbClr val="FF0000"/>
                </a:solidFill>
              </a:rPr>
              <a:t/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 smtClean="0">
                <a:solidFill>
                  <a:srgbClr val="FF0000"/>
                </a:solidFill>
              </a:rPr>
              <a:t>b</a:t>
            </a:r>
            <a:r>
              <a:rPr lang="fr-FR" b="1" dirty="0">
                <a:solidFill>
                  <a:srgbClr val="FF0000"/>
                </a:solidFill>
              </a:rPr>
              <a:t>. </a:t>
            </a:r>
            <a:endParaRPr lang="fr-FR" b="1" dirty="0" smtClean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21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333647" y="4426800"/>
            <a:ext cx="554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Page du financement participatif sur la plateforme ULULE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59264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13896" b="7444"/>
          <a:stretch/>
        </p:blipFill>
        <p:spPr>
          <a:xfrm>
            <a:off x="1299411" y="1068578"/>
            <a:ext cx="10820433" cy="4663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6094892" y="295127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Dépenses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024011" y="2928725"/>
            <a:ext cx="98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Recettes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480830" y="3824526"/>
            <a:ext cx="6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Reste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8829900" y="4193858"/>
            <a:ext cx="0" cy="7934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734333" y="124561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€</a:t>
            </a: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7053648" y="13236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€</a:t>
            </a:r>
            <a:endParaRPr lang="fr-FR" sz="1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9205702" y="51686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€</a:t>
            </a:r>
            <a:endParaRPr lang="fr-FR" sz="1400" b="1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626781" y="-10633"/>
            <a:ext cx="10565218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3</a:t>
            </a:r>
            <a:r>
              <a:rPr lang="fr-FR" sz="4000" dirty="0" smtClean="0"/>
              <a:t>/ </a:t>
            </a:r>
            <a:r>
              <a:rPr lang="fr-FR" sz="4000" b="1" dirty="0" smtClean="0"/>
              <a:t>Autour du projet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</a:t>
            </a:r>
            <a:r>
              <a:rPr lang="fr-FR" sz="2800" b="1" dirty="0" smtClean="0"/>
              <a:t>b. Financement</a:t>
            </a:r>
            <a:endParaRPr lang="fr-FR" sz="2800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1</a:t>
            </a:r>
            <a:r>
              <a:rPr lang="fr-FR" sz="2000" u="sng" dirty="0" smtClean="0"/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u="sng" dirty="0"/>
              <a:t>2</a:t>
            </a:r>
            <a:r>
              <a:rPr lang="fr-FR" sz="2000" u="sng" dirty="0" smtClean="0"/>
              <a:t>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 smtClean="0"/>
              <a:t>f.   </a:t>
            </a:r>
          </a:p>
          <a:p>
            <a:r>
              <a:rPr lang="fr-FR" sz="2000" b="1" u="sng" dirty="0">
                <a:solidFill>
                  <a:srgbClr val="FF0000"/>
                </a:solidFill>
              </a:rPr>
              <a:t>3</a:t>
            </a:r>
            <a:r>
              <a:rPr lang="fr-FR" sz="2000" b="1" u="sng" dirty="0" smtClean="0">
                <a:solidFill>
                  <a:srgbClr val="FF0000"/>
                </a:solidFill>
              </a:rPr>
              <a:t>/</a:t>
            </a:r>
          </a:p>
          <a:p>
            <a:r>
              <a:rPr lang="fr-FR" dirty="0" smtClean="0"/>
              <a:t>a.  </a:t>
            </a:r>
            <a:r>
              <a:rPr lang="fr-FR" b="1" dirty="0">
                <a:solidFill>
                  <a:srgbClr val="FF0000"/>
                </a:solidFill>
              </a:rPr>
              <a:t/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 smtClean="0">
                <a:solidFill>
                  <a:srgbClr val="FF0000"/>
                </a:solidFill>
              </a:rPr>
              <a:t>b</a:t>
            </a:r>
            <a:r>
              <a:rPr lang="fr-FR" b="1" dirty="0">
                <a:solidFill>
                  <a:srgbClr val="FF0000"/>
                </a:solidFill>
              </a:rPr>
              <a:t>. </a:t>
            </a:r>
            <a:endParaRPr lang="fr-FR" b="1" dirty="0" smtClean="0">
              <a:solidFill>
                <a:srgbClr val="FF0000"/>
              </a:solidFill>
            </a:endParaRPr>
          </a:p>
          <a:p>
            <a:endParaRPr lang="fr-FR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22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21" name="ZoneTexte 20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270813" y="5847127"/>
            <a:ext cx="254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Diagramme des finances 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5518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09357"/>
              </p:ext>
            </p:extLst>
          </p:nvPr>
        </p:nvGraphicFramePr>
        <p:xfrm>
          <a:off x="1392193" y="1382354"/>
          <a:ext cx="9382899" cy="4174094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3127633"/>
                <a:gridCol w="3127633"/>
                <a:gridCol w="3127633"/>
              </a:tblGrid>
              <a:tr h="50540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Objectifs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Valeur</a:t>
                      </a:r>
                      <a:r>
                        <a:rPr lang="fr-FR" baseline="0" dirty="0" smtClean="0"/>
                        <a:t> à atteindre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Valeur obtenue</a:t>
                      </a:r>
                      <a:endParaRPr lang="fr-FR" dirty="0"/>
                    </a:p>
                  </a:txBody>
                  <a:tcPr/>
                </a:tc>
              </a:tr>
              <a:tr h="50540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Vitesse du son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340 m/s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370</a:t>
                      </a:r>
                      <a:r>
                        <a:rPr lang="fr-FR" baseline="0" dirty="0" smtClean="0"/>
                        <a:t> m/s</a:t>
                      </a:r>
                      <a:endParaRPr lang="fr-FR" dirty="0"/>
                    </a:p>
                  </a:txBody>
                  <a:tcPr/>
                </a:tc>
              </a:tr>
              <a:tr h="50540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Échauffements</a:t>
                      </a:r>
                      <a:r>
                        <a:rPr lang="fr-FR" baseline="0" dirty="0" smtClean="0"/>
                        <a:t> internes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100°C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:r>
                        <a:rPr lang="fr-FR" baseline="0" dirty="0" smtClean="0"/>
                        <a:t> &gt; 94,6°C car celui-ci est l’échauffement externe max</a:t>
                      </a:r>
                      <a:endParaRPr lang="fr-FR" dirty="0"/>
                    </a:p>
                  </a:txBody>
                  <a:tcPr/>
                </a:tc>
              </a:tr>
              <a:tr h="50540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Flèche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1%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0,03%</a:t>
                      </a:r>
                      <a:endParaRPr lang="fr-FR" dirty="0"/>
                    </a:p>
                  </a:txBody>
                  <a:tcPr/>
                </a:tc>
              </a:tr>
              <a:tr h="50540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Tenue</a:t>
                      </a:r>
                      <a:r>
                        <a:rPr lang="fr-FR" baseline="0" dirty="0" smtClean="0"/>
                        <a:t> en compression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2415 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800-1300 MPa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752 000N (tube</a:t>
                      </a:r>
                      <a:r>
                        <a:rPr lang="fr-FR" baseline="0" dirty="0" smtClean="0"/>
                        <a:t> de carbone)</a:t>
                      </a:r>
                      <a:endParaRPr lang="fr-FR" dirty="0"/>
                    </a:p>
                  </a:txBody>
                  <a:tcPr/>
                </a:tc>
              </a:tr>
              <a:tr h="87233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Force</a:t>
                      </a:r>
                      <a:r>
                        <a:rPr lang="fr-FR" baseline="0" dirty="0" smtClean="0"/>
                        <a:t> longitudinale sur les ailerons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60 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?</a:t>
                      </a:r>
                      <a:endParaRPr lang="fr-FR" dirty="0"/>
                    </a:p>
                  </a:txBody>
                  <a:tcPr/>
                </a:tc>
              </a:tr>
              <a:tr h="50540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Système</a:t>
                      </a:r>
                      <a:r>
                        <a:rPr lang="fr-FR" baseline="0" dirty="0" smtClean="0"/>
                        <a:t> de ralentissement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15</a:t>
                      </a:r>
                      <a:r>
                        <a:rPr lang="fr-FR" baseline="0" dirty="0" smtClean="0"/>
                        <a:t> m/s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10,1 m/s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327450" y="276447"/>
            <a:ext cx="4295555" cy="64633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Conclusion technique</a:t>
            </a:r>
            <a:endParaRPr lang="fr-FR" sz="3600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23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9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09" y="1734599"/>
            <a:ext cx="7219950" cy="4114800"/>
          </a:xfrm>
          <a:prstGeom prst="rect">
            <a:avLst/>
          </a:prstGeom>
        </p:spPr>
      </p:pic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764741"/>
              </p:ext>
            </p:extLst>
          </p:nvPr>
        </p:nvGraphicFramePr>
        <p:xfrm>
          <a:off x="1375869" y="1365267"/>
          <a:ext cx="3113601" cy="822960"/>
        </p:xfrm>
        <a:graphic>
          <a:graphicData uri="http://schemas.openxmlformats.org/drawingml/2006/table">
            <a:tbl>
              <a:tblPr/>
              <a:tblGrid>
                <a:gridCol w="1037867"/>
                <a:gridCol w="1037867"/>
                <a:gridCol w="1037867"/>
              </a:tblGrid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b="1" dirty="0">
                          <a:solidFill>
                            <a:srgbClr val="F1C232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b="1">
                          <a:solidFill>
                            <a:srgbClr val="6AA84F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b="1" dirty="0" smtClean="0">
                          <a:solidFill>
                            <a:srgbClr val="F1C232"/>
                          </a:solidFill>
                          <a:effectLst/>
                          <a:latin typeface="Calibri" panose="020F0502020204030204" pitchFamily="34" charset="0"/>
                        </a:rPr>
                        <a:t>11,4%</a:t>
                      </a:r>
                      <a:endParaRPr lang="fr-FR" b="1" dirty="0">
                        <a:solidFill>
                          <a:srgbClr val="F1C23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b="1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11,3%</a:t>
                      </a:r>
                      <a:endParaRPr lang="fr-FR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b="1" dirty="0" smtClean="0">
                          <a:solidFill>
                            <a:srgbClr val="6AA84F"/>
                          </a:solidFill>
                          <a:effectLst/>
                          <a:latin typeface="Calibri" panose="020F0502020204030204" pitchFamily="34" charset="0"/>
                        </a:rPr>
                        <a:t>77,3%</a:t>
                      </a:r>
                      <a:endParaRPr lang="fr-FR" b="1" dirty="0">
                        <a:solidFill>
                          <a:srgbClr val="6AA8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b="1" dirty="0">
                          <a:solidFill>
                            <a:srgbClr val="F1C232"/>
                          </a:solidFill>
                          <a:effectLst/>
                          <a:latin typeface="Calibri" panose="020F0502020204030204" pitchFamily="34" charset="0"/>
                        </a:rPr>
                        <a:t>EN COURS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b="1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NON FAIT</a:t>
                      </a:r>
                      <a:endParaRPr lang="fr-FR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b="1" dirty="0">
                          <a:solidFill>
                            <a:srgbClr val="6AA84F"/>
                          </a:solidFill>
                          <a:effectLst/>
                          <a:latin typeface="Calibri" panose="020F0502020204030204" pitchFamily="34" charset="0"/>
                        </a:rPr>
                        <a:t>FAIT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530375" y="2069068"/>
            <a:ext cx="1164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fr-FR" b="1" dirty="0">
                <a:solidFill>
                  <a:srgbClr val="F1C232"/>
                </a:solidFill>
                <a:latin typeface="Calibri" panose="020F0502020204030204" pitchFamily="34" charset="0"/>
              </a:rPr>
              <a:t>EN COURS</a:t>
            </a:r>
          </a:p>
        </p:txBody>
      </p:sp>
      <p:sp>
        <p:nvSpPr>
          <p:cNvPr id="8" name="Rectangle 7"/>
          <p:cNvSpPr/>
          <p:nvPr/>
        </p:nvSpPr>
        <p:spPr>
          <a:xfrm>
            <a:off x="7108922" y="1365267"/>
            <a:ext cx="1104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fr-FR" b="1" dirty="0">
                <a:solidFill>
                  <a:srgbClr val="FF0000"/>
                </a:solidFill>
                <a:latin typeface="Calibri" panose="020F0502020204030204" pitchFamily="34" charset="0"/>
              </a:rPr>
              <a:t>NON FAIT</a:t>
            </a:r>
          </a:p>
        </p:txBody>
      </p:sp>
      <p:sp>
        <p:nvSpPr>
          <p:cNvPr id="9" name="Rectangle 8"/>
          <p:cNvSpPr/>
          <p:nvPr/>
        </p:nvSpPr>
        <p:spPr>
          <a:xfrm>
            <a:off x="2636884" y="4735382"/>
            <a:ext cx="591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fr-FR" b="1" dirty="0">
                <a:solidFill>
                  <a:srgbClr val="6AA84F"/>
                </a:solidFill>
                <a:latin typeface="Calibri" panose="020F0502020204030204" pitchFamily="34" charset="0"/>
              </a:rPr>
              <a:t>FAIT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327450" y="276447"/>
            <a:ext cx="3689499" cy="64633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Conclusion</a:t>
            </a:r>
            <a:endParaRPr lang="fr-FR" sz="36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24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432923" y="5785260"/>
            <a:ext cx="5478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Diagramme représentant le taux d’achèvement du projet</a:t>
            </a:r>
            <a:endParaRPr lang="fr-FR" i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33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132113"/>
              </p:ext>
            </p:extLst>
          </p:nvPr>
        </p:nvGraphicFramePr>
        <p:xfrm>
          <a:off x="817605" y="1240465"/>
          <a:ext cx="10709187" cy="4669148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3569729"/>
                <a:gridCol w="3569729"/>
                <a:gridCol w="3569729"/>
              </a:tblGrid>
              <a:tr h="790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/>
                        <a:t>Points forts</a:t>
                      </a:r>
                    </a:p>
                    <a:p>
                      <a:pPr algn="ctr"/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/>
                        <a:t>Points faibles</a:t>
                      </a:r>
                    </a:p>
                    <a:p>
                      <a:pPr algn="ctr"/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/>
                        <a:t>Améliorations</a:t>
                      </a:r>
                    </a:p>
                    <a:p>
                      <a:pPr algn="ctr"/>
                      <a:endParaRPr lang="fr-FR" sz="2000" dirty="0"/>
                    </a:p>
                  </a:txBody>
                  <a:tcPr/>
                </a:tc>
              </a:tr>
              <a:tr h="5196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Assemblage presque</a:t>
                      </a:r>
                      <a:r>
                        <a:rPr lang="fr-FR" baseline="0" dirty="0" smtClean="0"/>
                        <a:t> terminé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Fabrication système éjection à finir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aseline="0" dirty="0" smtClean="0"/>
                        <a:t>Pièce d’éjection à redimensionner</a:t>
                      </a:r>
                      <a:endParaRPr lang="fr-FR" dirty="0"/>
                    </a:p>
                  </a:txBody>
                  <a:tcPr/>
                </a:tc>
              </a:tr>
              <a:tr h="615057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Budget positif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Pas encore de jauges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Gestion des ressources</a:t>
                      </a:r>
                      <a:r>
                        <a:rPr lang="fr-FR" baseline="0" dirty="0" smtClean="0"/>
                        <a:t> financières le plus tôt possible</a:t>
                      </a:r>
                      <a:endParaRPr lang="fr-FR" dirty="0"/>
                    </a:p>
                  </a:txBody>
                  <a:tcPr/>
                </a:tc>
              </a:tr>
              <a:tr h="5196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Création</a:t>
                      </a:r>
                      <a:r>
                        <a:rPr lang="fr-FR" baseline="0" dirty="0" smtClean="0"/>
                        <a:t> d’une association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Partie</a:t>
                      </a:r>
                      <a:r>
                        <a:rPr lang="fr-FR" baseline="0" dirty="0" smtClean="0"/>
                        <a:t> électronique pas encore </a:t>
                      </a:r>
                      <a:r>
                        <a:rPr lang="fr-FR" baseline="0" dirty="0" smtClean="0"/>
                        <a:t>finie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Partenariat GEII </a:t>
                      </a:r>
                      <a:endParaRPr lang="fr-FR" dirty="0"/>
                    </a:p>
                  </a:txBody>
                  <a:tcPr/>
                </a:tc>
              </a:tr>
              <a:tr h="58829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Respect du CDC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Perte de temps au pôle</a:t>
                      </a:r>
                      <a:r>
                        <a:rPr lang="fr-FR" baseline="0" dirty="0" smtClean="0"/>
                        <a:t> projet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aseline="0" dirty="0" smtClean="0"/>
                        <a:t>Etude de poste au pôle projet</a:t>
                      </a:r>
                      <a:endParaRPr lang="fr-FR" dirty="0" smtClean="0"/>
                    </a:p>
                    <a:p>
                      <a:pPr algn="ctr"/>
                      <a:endParaRPr lang="fr-FR" baseline="0" dirty="0" smtClean="0"/>
                    </a:p>
                  </a:txBody>
                  <a:tcPr/>
                </a:tc>
              </a:tr>
              <a:tr h="519640">
                <a:tc>
                  <a:txBody>
                    <a:bodyPr/>
                    <a:lstStyle/>
                    <a:p>
                      <a:pPr algn="ctr"/>
                      <a:r>
                        <a:rPr lang="fr-FR" baseline="0" dirty="0" smtClean="0"/>
                        <a:t>Nouvelles méthodes de fabrication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Pas encore</a:t>
                      </a:r>
                      <a:r>
                        <a:rPr lang="fr-FR" baseline="0" dirty="0" smtClean="0"/>
                        <a:t> de télémesure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5196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Pas</a:t>
                      </a:r>
                      <a:r>
                        <a:rPr lang="fr-FR" baseline="0" dirty="0" smtClean="0"/>
                        <a:t> le temps d’effectuer des tests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  <a:tr h="5196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4327450" y="276447"/>
            <a:ext cx="3689499" cy="64633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Conclusion</a:t>
            </a:r>
            <a:endParaRPr lang="fr-FR" sz="3600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25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/>
          <p:cNvSpPr txBox="1">
            <a:spLocks/>
          </p:cNvSpPr>
          <p:nvPr/>
        </p:nvSpPr>
        <p:spPr>
          <a:xfrm>
            <a:off x="172995" y="1219201"/>
            <a:ext cx="11829535" cy="504155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 smtClean="0"/>
              <a:t> </a:t>
            </a:r>
            <a:endParaRPr lang="fr-FR" sz="2000" b="1" dirty="0" smtClean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52594"/>
              </p:ext>
            </p:extLst>
          </p:nvPr>
        </p:nvGraphicFramePr>
        <p:xfrm>
          <a:off x="1038110" y="1312198"/>
          <a:ext cx="10268178" cy="4852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3422726"/>
                <a:gridCol w="3422726"/>
                <a:gridCol w="3422726"/>
              </a:tblGrid>
              <a:tr h="37395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Fonctions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Paramètres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Niveaux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0007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FP : Mesurer</a:t>
                      </a:r>
                      <a:r>
                        <a:rPr lang="fr-FR" sz="2000" b="0" baseline="0" dirty="0" smtClean="0"/>
                        <a:t> les déformations  en régime transsonique </a:t>
                      </a:r>
                      <a:endParaRPr lang="fr-F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Jauges</a:t>
                      </a:r>
                      <a:r>
                        <a:rPr lang="fr-FR" sz="2000" baseline="0" dirty="0" smtClean="0"/>
                        <a:t> </a:t>
                      </a:r>
                    </a:p>
                    <a:p>
                      <a:pPr algn="ctr"/>
                      <a:r>
                        <a:rPr lang="fr-FR" sz="2000" baseline="0" dirty="0" smtClean="0"/>
                        <a:t>Vitesse du son 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0" baseline="0" dirty="0" smtClean="0"/>
                    </a:p>
                    <a:p>
                      <a:pPr algn="ctr"/>
                      <a:r>
                        <a:rPr lang="fr-FR" sz="2000" b="0" baseline="0" dirty="0" smtClean="0"/>
                        <a:t>340 m/s</a:t>
                      </a:r>
                      <a:endParaRPr lang="fr-F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6525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FC1 :</a:t>
                      </a:r>
                      <a:r>
                        <a:rPr lang="fr-FR" sz="2000" b="0" baseline="0" dirty="0" smtClean="0"/>
                        <a:t> Résister  à la compression</a:t>
                      </a:r>
                      <a:endParaRPr lang="fr-F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Effort</a:t>
                      </a:r>
                      <a:r>
                        <a:rPr lang="fr-FR" sz="2000" baseline="0" dirty="0" smtClean="0"/>
                        <a:t> de compression 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 smtClean="0"/>
                        <a:t>F</a:t>
                      </a:r>
                      <a:r>
                        <a:rPr lang="fr-FR" sz="1800" b="0" baseline="0" dirty="0" err="1" smtClean="0"/>
                        <a:t>max</a:t>
                      </a:r>
                      <a:r>
                        <a:rPr lang="fr-FR" sz="1800" b="0" baseline="0" dirty="0" smtClean="0"/>
                        <a:t> </a:t>
                      </a:r>
                      <a:r>
                        <a:rPr lang="fr-FR" sz="2000" b="0" baseline="0" dirty="0" smtClean="0"/>
                        <a:t>= 2415 N</a:t>
                      </a:r>
                      <a:endParaRPr lang="fr-F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0007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FC2 : Rester</a:t>
                      </a:r>
                      <a:r>
                        <a:rPr lang="fr-FR" sz="2000" b="0" baseline="0" dirty="0" smtClean="0"/>
                        <a:t> rigide et droit</a:t>
                      </a:r>
                      <a:endParaRPr lang="fr-F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Flèche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 &lt;</a:t>
                      </a:r>
                      <a:r>
                        <a:rPr lang="fr-FR" sz="2000" b="0" baseline="0" dirty="0" smtClean="0"/>
                        <a:t> </a:t>
                      </a:r>
                      <a:r>
                        <a:rPr lang="fr-FR" sz="2000" b="0" dirty="0" smtClean="0"/>
                        <a:t>1%</a:t>
                      </a:r>
                      <a:endParaRPr lang="fr-F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0007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FC3 : Résister</a:t>
                      </a:r>
                      <a:r>
                        <a:rPr lang="fr-FR" sz="2000" b="0" baseline="0" dirty="0" smtClean="0"/>
                        <a:t> aux</a:t>
                      </a:r>
                      <a:r>
                        <a:rPr lang="fr-FR" sz="2000" b="0" dirty="0" smtClean="0"/>
                        <a:t> échauffements</a:t>
                      </a:r>
                      <a:r>
                        <a:rPr lang="fr-FR" sz="2000" b="0" baseline="0" dirty="0" smtClean="0"/>
                        <a:t> internes</a:t>
                      </a:r>
                      <a:endParaRPr lang="fr-F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Echauffements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T = 100°C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0007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FC4</a:t>
                      </a:r>
                      <a:r>
                        <a:rPr lang="fr-FR" sz="2000" b="0" baseline="0" dirty="0" smtClean="0"/>
                        <a:t> : Résister aux efforts longitudinaux</a:t>
                      </a:r>
                      <a:endParaRPr lang="fr-F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Efforts longitudinaux</a:t>
                      </a:r>
                      <a:r>
                        <a:rPr lang="fr-FR" sz="2000" baseline="0" dirty="0" smtClean="0"/>
                        <a:t> des ailerons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 smtClean="0"/>
                        <a:t>F</a:t>
                      </a:r>
                      <a:r>
                        <a:rPr lang="fr-FR" sz="1800" b="0" dirty="0" err="1" smtClean="0"/>
                        <a:t>longitudianux</a:t>
                      </a:r>
                      <a:r>
                        <a:rPr lang="fr-FR" sz="1800" b="0" dirty="0" smtClean="0"/>
                        <a:t> = </a:t>
                      </a:r>
                      <a:r>
                        <a:rPr lang="fr-FR" sz="2000" b="0" dirty="0" smtClean="0"/>
                        <a:t>60 N</a:t>
                      </a:r>
                      <a:endParaRPr lang="fr-F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0007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FC5:</a:t>
                      </a:r>
                      <a:r>
                        <a:rPr lang="fr-FR" sz="2000" b="0" baseline="0" dirty="0" smtClean="0"/>
                        <a:t> Récupérer la fusée en bon état</a:t>
                      </a:r>
                      <a:endParaRPr lang="fr-F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Vitesse</a:t>
                      </a:r>
                      <a:r>
                        <a:rPr lang="fr-FR" sz="2000" baseline="0" dirty="0" smtClean="0"/>
                        <a:t> de descente 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8m/s &lt; </a:t>
                      </a:r>
                      <a:r>
                        <a:rPr lang="fr-FR" sz="2000" b="0" dirty="0" err="1" smtClean="0"/>
                        <a:t>V</a:t>
                      </a:r>
                      <a:r>
                        <a:rPr lang="fr-FR" sz="1800" b="0" dirty="0" err="1" smtClean="0"/>
                        <a:t>descente</a:t>
                      </a:r>
                      <a:r>
                        <a:rPr lang="fr-FR" sz="2000" b="0" dirty="0" smtClean="0"/>
                        <a:t>  &lt; 15</a:t>
                      </a:r>
                      <a:r>
                        <a:rPr lang="fr-FR" sz="2000" b="0" baseline="0" dirty="0" smtClean="0"/>
                        <a:t> m/s</a:t>
                      </a:r>
                      <a:endParaRPr lang="fr-FR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4327450" y="276447"/>
            <a:ext cx="3689499" cy="64633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Introduction</a:t>
            </a:r>
            <a:endParaRPr lang="fr-FR" sz="3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3147236" y="941789"/>
            <a:ext cx="604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Résumé du cahier des charges fonctionnel</a:t>
            </a:r>
            <a:endParaRPr lang="fr-FR" sz="2000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3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287079" y="2224162"/>
            <a:ext cx="370508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1</a:t>
            </a:r>
            <a:r>
              <a:rPr lang="fr-FR" sz="2400" b="1" u="sng" dirty="0"/>
              <a:t>/ Conception</a:t>
            </a:r>
          </a:p>
          <a:p>
            <a:pPr marL="201168" lvl="1" indent="0">
              <a:buNone/>
            </a:pPr>
            <a:r>
              <a:rPr lang="fr-FR" sz="2000" dirty="0"/>
              <a:t> </a:t>
            </a:r>
            <a:r>
              <a:rPr lang="fr-FR" sz="2000" b="1" dirty="0" smtClean="0"/>
              <a:t> a. Organisation générale</a:t>
            </a:r>
          </a:p>
          <a:p>
            <a:pPr marL="201168" lvl="1" indent="0">
              <a:buNone/>
            </a:pPr>
            <a:r>
              <a:rPr lang="fr-FR" sz="2000" b="1" dirty="0" smtClean="0"/>
              <a:t>  b.  </a:t>
            </a:r>
            <a:r>
              <a:rPr lang="fr-FR" sz="2000" b="1" dirty="0"/>
              <a:t>Corps de la </a:t>
            </a:r>
            <a:r>
              <a:rPr lang="fr-FR" sz="2000" b="1" dirty="0" smtClean="0"/>
              <a:t>fusée</a:t>
            </a:r>
            <a:r>
              <a:rPr lang="fr-FR" sz="2000" b="1" dirty="0"/>
              <a:t/>
            </a:r>
            <a:br>
              <a:rPr lang="fr-FR" sz="2000" b="1" dirty="0"/>
            </a:br>
            <a:r>
              <a:rPr lang="fr-FR" sz="2000" b="1" dirty="0"/>
              <a:t>  c</a:t>
            </a:r>
            <a:r>
              <a:rPr lang="fr-FR" sz="2000" b="1" dirty="0" smtClean="0"/>
              <a:t>.  Ogive</a:t>
            </a:r>
            <a:r>
              <a:rPr lang="fr-FR" sz="2000" b="1" dirty="0"/>
              <a:t/>
            </a:r>
            <a:br>
              <a:rPr lang="fr-FR" sz="2000" b="1" dirty="0"/>
            </a:br>
            <a:r>
              <a:rPr lang="fr-FR" sz="2000" b="1" dirty="0"/>
              <a:t>  d</a:t>
            </a:r>
            <a:r>
              <a:rPr lang="fr-FR" sz="2000" b="1" dirty="0" smtClean="0"/>
              <a:t>.  Ailerons</a:t>
            </a:r>
          </a:p>
          <a:p>
            <a:pPr marL="201168" lvl="1" indent="0">
              <a:buNone/>
            </a:pPr>
            <a:r>
              <a:rPr lang="fr-FR" sz="2000" b="1" dirty="0" smtClean="0"/>
              <a:t>  e.  Système </a:t>
            </a:r>
            <a:r>
              <a:rPr lang="fr-FR" sz="2000" b="1" dirty="0"/>
              <a:t>de récupération</a:t>
            </a:r>
            <a:br>
              <a:rPr lang="fr-FR" sz="2000" b="1" dirty="0"/>
            </a:br>
            <a:r>
              <a:rPr lang="fr-FR" sz="2000" b="1" dirty="0"/>
              <a:t>  </a:t>
            </a:r>
            <a:r>
              <a:rPr lang="fr-FR" sz="2000" b="1" dirty="0" smtClean="0"/>
              <a:t>f.  </a:t>
            </a:r>
            <a:r>
              <a:rPr lang="fr-FR" sz="2000" b="1" dirty="0"/>
              <a:t>Emplacement des jauges</a:t>
            </a:r>
            <a:br>
              <a:rPr lang="fr-FR" sz="2000" b="1" dirty="0"/>
            </a:br>
            <a:r>
              <a:rPr lang="fr-FR" sz="2000" b="1" dirty="0"/>
              <a:t>  </a:t>
            </a:r>
            <a:r>
              <a:rPr lang="fr-FR" sz="2000" b="1" dirty="0" smtClean="0"/>
              <a:t>g.  </a:t>
            </a:r>
            <a:r>
              <a:rPr lang="fr-FR" sz="2000" b="1" dirty="0"/>
              <a:t>Support de carte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879818" y="2224162"/>
            <a:ext cx="4584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fr-FR" sz="2400" b="1" u="sng" dirty="0"/>
              <a:t>2/ Fabrication et Assemblage</a:t>
            </a:r>
          </a:p>
          <a:p>
            <a:pPr marL="201168" lvl="1" indent="0">
              <a:buNone/>
            </a:pPr>
            <a:r>
              <a:rPr lang="fr-FR" sz="2000" b="1" dirty="0"/>
              <a:t>  a.  Bagues</a:t>
            </a:r>
            <a:br>
              <a:rPr lang="fr-FR" sz="2000" b="1" dirty="0"/>
            </a:br>
            <a:r>
              <a:rPr lang="fr-FR" sz="2000" b="1" dirty="0"/>
              <a:t>  b.  Tubes</a:t>
            </a:r>
            <a:br>
              <a:rPr lang="fr-FR" sz="2000" b="1" dirty="0"/>
            </a:br>
            <a:r>
              <a:rPr lang="fr-FR" sz="2000" b="1" dirty="0"/>
              <a:t>  c.  Ogive</a:t>
            </a:r>
            <a:br>
              <a:rPr lang="fr-FR" sz="2000" b="1" dirty="0"/>
            </a:br>
            <a:r>
              <a:rPr lang="fr-FR" sz="2000" b="1" dirty="0"/>
              <a:t>  d.  Ailerons</a:t>
            </a:r>
            <a:br>
              <a:rPr lang="fr-FR" sz="2000" b="1" dirty="0"/>
            </a:br>
            <a:r>
              <a:rPr lang="fr-FR" sz="2000" b="1" dirty="0"/>
              <a:t>  e.  Trappe</a:t>
            </a:r>
            <a:br>
              <a:rPr lang="fr-FR" sz="2000" b="1" dirty="0"/>
            </a:br>
            <a:r>
              <a:rPr lang="fr-FR" sz="2000" b="1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22567" y="2254098"/>
            <a:ext cx="380645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68" lvl="1" indent="0">
              <a:buNone/>
            </a:pPr>
            <a:r>
              <a:rPr lang="fr-FR" sz="2400" b="1" u="sng" dirty="0"/>
              <a:t>3/ Autour du projet</a:t>
            </a:r>
          </a:p>
          <a:p>
            <a:pPr marL="201168" lvl="1" indent="0">
              <a:buNone/>
            </a:pPr>
            <a:r>
              <a:rPr lang="fr-FR" sz="2400" b="1" dirty="0"/>
              <a:t>  </a:t>
            </a:r>
            <a:r>
              <a:rPr lang="fr-FR" sz="2000" b="1" dirty="0"/>
              <a:t>a.  Management</a:t>
            </a:r>
            <a:br>
              <a:rPr lang="fr-FR" sz="2000" b="1" dirty="0"/>
            </a:br>
            <a:r>
              <a:rPr lang="fr-FR" sz="2000" b="1" dirty="0"/>
              <a:t>  b.  Recherche de financement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11738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4068" lvl="1" indent="-342900" algn="ctr">
              <a:buFont typeface="Wingdings" panose="05000000000000000000" pitchFamily="2" charset="2"/>
              <a:buChar char="v"/>
            </a:pPr>
            <a:r>
              <a:rPr lang="fr-FR" sz="2400" b="1" u="sng" dirty="0"/>
              <a:t>Conclusion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774" y="142324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4068" lvl="1" indent="-342900" algn="ctr">
              <a:buFont typeface="Wingdings" panose="05000000000000000000" pitchFamily="2" charset="2"/>
              <a:buChar char="v"/>
            </a:pPr>
            <a:r>
              <a:rPr lang="fr-FR" sz="2400" b="1" u="sng" dirty="0" smtClean="0"/>
              <a:t>Introduction</a:t>
            </a:r>
            <a:endParaRPr lang="fr-FR" sz="2400" b="1" u="sng" dirty="0"/>
          </a:p>
        </p:txBody>
      </p:sp>
      <p:sp>
        <p:nvSpPr>
          <p:cNvPr id="15" name="ZoneTexte 14"/>
          <p:cNvSpPr txBox="1"/>
          <p:nvPr/>
        </p:nvSpPr>
        <p:spPr>
          <a:xfrm>
            <a:off x="4327450" y="276447"/>
            <a:ext cx="3689499" cy="64633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Sommaire</a:t>
            </a:r>
            <a:endParaRPr lang="fr-FR" sz="3600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4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81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42" y="1031358"/>
            <a:ext cx="9020127" cy="397862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H="1" flipV="1">
            <a:off x="5700905" y="3298058"/>
            <a:ext cx="859383" cy="1793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1190843" y="4722635"/>
            <a:ext cx="7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Ogive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775998" y="5009981"/>
            <a:ext cx="156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Compartiment expérience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896632" y="5086437"/>
            <a:ext cx="156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Compartiment parachute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757936" y="5125911"/>
            <a:ext cx="156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Compartiment propulseur</a:t>
            </a:r>
            <a:endParaRPr lang="fr-FR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1609138" y="0"/>
            <a:ext cx="10582862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1</a:t>
            </a:r>
            <a:r>
              <a:rPr lang="fr-FR" sz="4000" dirty="0" smtClean="0"/>
              <a:t>/ </a:t>
            </a:r>
            <a:r>
              <a:rPr lang="fr-FR" sz="4000" b="1" dirty="0" smtClean="0"/>
              <a:t>Conception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</a:t>
            </a:r>
            <a:r>
              <a:rPr lang="fr-FR" sz="2800" b="1" dirty="0" smtClean="0"/>
              <a:t>a. Organisation générale</a:t>
            </a:r>
            <a:endParaRPr lang="fr-FR" sz="2800" i="1" dirty="0"/>
          </a:p>
        </p:txBody>
      </p:sp>
      <p:sp>
        <p:nvSpPr>
          <p:cNvPr id="13" name="Rectangle 12"/>
          <p:cNvSpPr/>
          <p:nvPr/>
        </p:nvSpPr>
        <p:spPr>
          <a:xfrm>
            <a:off x="5340532" y="869249"/>
            <a:ext cx="4870437" cy="23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1609138" y="3298057"/>
            <a:ext cx="358112" cy="14245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9" idx="0"/>
          </p:cNvCxnSpPr>
          <p:nvPr/>
        </p:nvCxnSpPr>
        <p:spPr>
          <a:xfrm flipH="1" flipV="1">
            <a:off x="8757936" y="3298057"/>
            <a:ext cx="782267" cy="1827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</a:rPr>
              <a:t>1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u="sng" dirty="0"/>
              <a:t>2</a:t>
            </a:r>
            <a:r>
              <a:rPr lang="fr-FR" sz="2000" u="sng" dirty="0" smtClean="0"/>
              <a:t>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3"/>
          <a:srcRect l="8625" t="9004" r="8862" b="52981"/>
          <a:stretch/>
        </p:blipFill>
        <p:spPr>
          <a:xfrm rot="16200000">
            <a:off x="8098056" y="2393796"/>
            <a:ext cx="6274233" cy="1486637"/>
          </a:xfrm>
          <a:prstGeom prst="rect">
            <a:avLst/>
          </a:prstGeom>
        </p:spPr>
      </p:pic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5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64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lh6.googleusercontent.com/-7RmW0A9muaIzbHZEYa0ZUQioWMH0UIKoGyFAoyHgaxl7pCFZ3Uk8mIdI01prl4-hv9DMwih6yRWLQmd7qy1Ow9128Jz1ZOOgWLKf29murkR09cYKpVNlf503aqJclqSzkDBT8y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t="639" r="-13506" b="-12084"/>
          <a:stretch/>
        </p:blipFill>
        <p:spPr bwMode="auto">
          <a:xfrm>
            <a:off x="1328660" y="1267651"/>
            <a:ext cx="11844445" cy="4738076"/>
          </a:xfrm>
          <a:prstGeom prst="diagStrip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48582" y="1089121"/>
            <a:ext cx="318977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 smtClean="0"/>
              <a:t>Masse:</a:t>
            </a:r>
            <a:r>
              <a:rPr lang="fr-FR" sz="2000" dirty="0" smtClean="0"/>
              <a:t> </a:t>
            </a:r>
            <a:br>
              <a:rPr lang="fr-FR" sz="2000" dirty="0" smtClean="0"/>
            </a:br>
            <a:r>
              <a:rPr lang="fr-FR" dirty="0" smtClean="0"/>
              <a:t>1935,22 grammes</a:t>
            </a:r>
            <a:endParaRPr lang="fr-FR" u="sng" dirty="0" smtClean="0"/>
          </a:p>
          <a:p>
            <a:pPr algn="ctr"/>
            <a:endParaRPr lang="fr-FR" sz="2000" dirty="0"/>
          </a:p>
          <a:p>
            <a:pPr algn="ctr"/>
            <a:r>
              <a:rPr lang="fr-FR" sz="2000" u="sng" dirty="0" smtClean="0"/>
              <a:t>Tubes offerts par la société</a:t>
            </a:r>
            <a:r>
              <a:rPr lang="fr-FR" dirty="0" smtClean="0"/>
              <a:t>: </a:t>
            </a:r>
            <a:br>
              <a:rPr lang="fr-FR" dirty="0" smtClean="0"/>
            </a:br>
            <a:r>
              <a:rPr lang="fr-FR" dirty="0" smtClean="0"/>
              <a:t>	</a:t>
            </a:r>
            <a:br>
              <a:rPr lang="fr-FR" dirty="0" smtClean="0"/>
            </a:br>
            <a:r>
              <a:rPr lang="fr-FR" sz="2000" u="sng" dirty="0" smtClean="0"/>
              <a:t>Dimensions: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dirty="0" smtClean="0"/>
              <a:t>- 1620 mm de longueur</a:t>
            </a:r>
            <a:br>
              <a:rPr lang="fr-FR" dirty="0" smtClean="0"/>
            </a:br>
            <a:r>
              <a:rPr lang="fr-FR" dirty="0" smtClean="0"/>
              <a:t>-</a:t>
            </a:r>
            <a:r>
              <a:rPr lang="fr-FR" dirty="0"/>
              <a:t> </a:t>
            </a:r>
            <a:r>
              <a:rPr lang="fr-FR" dirty="0" smtClean="0"/>
              <a:t>89 mm de diamètre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b="6275"/>
          <a:stretch/>
        </p:blipFill>
        <p:spPr>
          <a:xfrm>
            <a:off x="2692863" y="5348128"/>
            <a:ext cx="9467997" cy="979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430043" y="6005727"/>
            <a:ext cx="864973" cy="403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Résultat de recherche d'images pour &quot;hexcel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90" y="1702998"/>
            <a:ext cx="2372399" cy="89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itre 1"/>
          <p:cNvSpPr txBox="1">
            <a:spLocks/>
          </p:cNvSpPr>
          <p:nvPr/>
        </p:nvSpPr>
        <p:spPr>
          <a:xfrm>
            <a:off x="1609138" y="0"/>
            <a:ext cx="10582862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1</a:t>
            </a:r>
            <a:r>
              <a:rPr lang="fr-FR" sz="4000" dirty="0" smtClean="0"/>
              <a:t>/ </a:t>
            </a:r>
            <a:r>
              <a:rPr lang="fr-FR" sz="4000" b="1" dirty="0" smtClean="0"/>
              <a:t>Conception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b</a:t>
            </a:r>
            <a:r>
              <a:rPr lang="fr-FR" sz="2800" b="1" dirty="0" smtClean="0"/>
              <a:t>. Corps de la fusée</a:t>
            </a:r>
            <a:endParaRPr lang="fr-FR" sz="2800" i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</a:rPr>
              <a:t>1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b="1" dirty="0" smtClean="0">
                <a:solidFill>
                  <a:srgbClr val="FF0000"/>
                </a:solidFill>
              </a:rPr>
              <a:t>b</a:t>
            </a:r>
            <a:r>
              <a:rPr lang="fr-FR" b="1" dirty="0">
                <a:solidFill>
                  <a:srgbClr val="FF0000"/>
                </a:solidFill>
              </a:rPr>
              <a:t>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f.</a:t>
            </a:r>
          </a:p>
          <a:p>
            <a:r>
              <a:rPr lang="fr-FR" dirty="0" smtClean="0"/>
              <a:t>g.  </a:t>
            </a:r>
          </a:p>
          <a:p>
            <a:r>
              <a:rPr lang="fr-FR" sz="2000" u="sng" dirty="0"/>
              <a:t>2</a:t>
            </a:r>
            <a:r>
              <a:rPr lang="fr-FR" sz="2000" u="sng" dirty="0" smtClean="0"/>
              <a:t>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295016" y="4029740"/>
            <a:ext cx="1286537" cy="5103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698567" y="4540102"/>
            <a:ext cx="197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Rivets aluminium </a:t>
            </a:r>
            <a:endParaRPr lang="fr-FR" sz="2000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783592" y="3519378"/>
            <a:ext cx="1286537" cy="5103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250882" y="4004548"/>
            <a:ext cx="2923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Tubes fibres de carbone</a:t>
            </a:r>
            <a:endParaRPr lang="fr-FR" sz="2000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6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9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4" y="1584016"/>
            <a:ext cx="2895757" cy="26180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003" y="1305413"/>
            <a:ext cx="1944054" cy="3175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6" descr="https://lh4.googleusercontent.com/zZXJqroZRH2yvAeE4Dj-xjymuydcF4Y1hY6dLuOHQKJq4Qmey5L_1vw8M8R2pXFh7NQQH9ARnot_7gIjPlsL7POBaMmvl11oGjjvS2ETawh6_mQDsWCwyDjFP5yb7f0qVxpvvuQ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49" y="1450019"/>
            <a:ext cx="2143125" cy="288607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lh6.googleusercontent.com/eVTVat-R8eiDjGGY4kmOwL19cjcDAK_bMEVs_OvAxfzGhBgSlqjSTG7r4ZloVTx_E5jWWrMljTZ97s8DPAKhYSoUldyic7lXhRa7b12T5LCtcQl3hGJssa4bKPoe3R160fZxUu1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505" y="1450019"/>
            <a:ext cx="2599515" cy="288607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1768823" y="4561002"/>
            <a:ext cx="3237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smtClean="0"/>
              <a:t>Bague de poussé sous contrainte</a:t>
            </a:r>
            <a:br>
              <a:rPr lang="fr-FR" i="1" dirty="0" smtClean="0"/>
            </a:br>
            <a:r>
              <a:rPr lang="fr-FR" i="1" dirty="0" smtClean="0"/>
              <a:t> (simulation SolidWorks) </a:t>
            </a:r>
            <a:endParaRPr lang="fr-FR" i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6900569" y="4362112"/>
            <a:ext cx="19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Bague </a:t>
            </a:r>
            <a:r>
              <a:rPr lang="fr-FR" i="1" dirty="0"/>
              <a:t>de centrage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9598692" y="4362112"/>
            <a:ext cx="201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Bague de </a:t>
            </a:r>
            <a:r>
              <a:rPr lang="fr-FR" i="1" dirty="0" smtClean="0"/>
              <a:t>maintien</a:t>
            </a:r>
            <a:endParaRPr lang="fr-FR" i="1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itre 1"/>
          <p:cNvSpPr txBox="1">
            <a:spLocks/>
          </p:cNvSpPr>
          <p:nvPr/>
        </p:nvSpPr>
        <p:spPr>
          <a:xfrm>
            <a:off x="1609138" y="0"/>
            <a:ext cx="10582862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1</a:t>
            </a:r>
            <a:r>
              <a:rPr lang="fr-FR" sz="4000" dirty="0" smtClean="0"/>
              <a:t>/ </a:t>
            </a:r>
            <a:r>
              <a:rPr lang="fr-FR" sz="4000" b="1" dirty="0" smtClean="0"/>
              <a:t>Conception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b</a:t>
            </a:r>
            <a:r>
              <a:rPr lang="fr-FR" sz="2800" b="1" dirty="0" smtClean="0"/>
              <a:t>. Corps de la fusée</a:t>
            </a:r>
            <a:endParaRPr lang="fr-FR" sz="2800" i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</a:rPr>
              <a:t>1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b="1" dirty="0" smtClean="0">
                <a:solidFill>
                  <a:srgbClr val="FF0000"/>
                </a:solidFill>
              </a:rPr>
              <a:t>b</a:t>
            </a:r>
            <a:r>
              <a:rPr lang="fr-FR" b="1" dirty="0">
                <a:solidFill>
                  <a:srgbClr val="FF0000"/>
                </a:solidFill>
              </a:rPr>
              <a:t>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 smtClean="0"/>
              <a:t>g. </a:t>
            </a:r>
          </a:p>
          <a:p>
            <a:r>
              <a:rPr lang="fr-FR" sz="2000" u="sng" dirty="0"/>
              <a:t>2</a:t>
            </a:r>
            <a:r>
              <a:rPr lang="fr-FR" sz="2000" u="sng" dirty="0" smtClean="0"/>
              <a:t>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7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8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5"/>
          <a:stretch/>
        </p:blipFill>
        <p:spPr>
          <a:xfrm>
            <a:off x="4623208" y="1543498"/>
            <a:ext cx="7072605" cy="37568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1353956" y="2374727"/>
            <a:ext cx="25994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 smtClean="0"/>
              <a:t>Masse:</a:t>
            </a:r>
            <a:r>
              <a:rPr lang="fr-FR" sz="2000" dirty="0" smtClean="0"/>
              <a:t> </a:t>
            </a:r>
            <a:br>
              <a:rPr lang="fr-FR" sz="2000" dirty="0" smtClean="0"/>
            </a:br>
            <a:r>
              <a:rPr lang="fr-FR" dirty="0" smtClean="0"/>
              <a:t>244 grammes</a:t>
            </a:r>
            <a:endParaRPr lang="fr-FR" u="sng" dirty="0" smtClean="0"/>
          </a:p>
          <a:p>
            <a:pPr algn="ctr"/>
            <a:endParaRPr lang="fr-FR" sz="2000" dirty="0"/>
          </a:p>
          <a:p>
            <a:pPr algn="ctr"/>
            <a:r>
              <a:rPr lang="fr-FR" sz="2000" u="sng" dirty="0" smtClean="0"/>
              <a:t>Dimensions: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dirty="0" smtClean="0"/>
              <a:t>-270 mm de longueur</a:t>
            </a:r>
            <a:br>
              <a:rPr lang="fr-FR" dirty="0" smtClean="0"/>
            </a:br>
            <a:r>
              <a:rPr lang="fr-FR" dirty="0" smtClean="0"/>
              <a:t>-90 mm de diamètre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itre 1"/>
          <p:cNvSpPr txBox="1">
            <a:spLocks/>
          </p:cNvSpPr>
          <p:nvPr/>
        </p:nvSpPr>
        <p:spPr>
          <a:xfrm>
            <a:off x="1609138" y="0"/>
            <a:ext cx="10582862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1</a:t>
            </a:r>
            <a:r>
              <a:rPr lang="fr-FR" sz="4000" dirty="0" smtClean="0"/>
              <a:t>/ </a:t>
            </a:r>
            <a:r>
              <a:rPr lang="fr-FR" sz="4000" b="1" dirty="0" smtClean="0"/>
              <a:t>Conception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</a:t>
            </a:r>
            <a:r>
              <a:rPr lang="fr-FR" sz="2800" b="1" dirty="0" smtClean="0"/>
              <a:t>c. Ogive</a:t>
            </a:r>
            <a:endParaRPr lang="fr-FR" sz="2800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</a:rPr>
              <a:t>1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b="1" dirty="0" smtClean="0">
                <a:solidFill>
                  <a:srgbClr val="FF0000"/>
                </a:solidFill>
              </a:rPr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 smtClean="0"/>
              <a:t>g. </a:t>
            </a:r>
          </a:p>
          <a:p>
            <a:r>
              <a:rPr lang="fr-FR" sz="2000" u="sng" dirty="0"/>
              <a:t>2</a:t>
            </a:r>
            <a:r>
              <a:rPr lang="fr-FR" sz="2000" u="sng" dirty="0" smtClean="0"/>
              <a:t>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H="1" flipV="1">
            <a:off x="4752753" y="1828800"/>
            <a:ext cx="914402" cy="20308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752753" y="3859619"/>
            <a:ext cx="2275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Pointe aluminium</a:t>
            </a:r>
            <a:endParaRPr lang="fr-FR" sz="2000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8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702571" y="5439966"/>
            <a:ext cx="348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Pièce CAO de l’ogive sur SolidWorks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993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" t="5912" r="34289" b="10806"/>
          <a:stretch/>
        </p:blipFill>
        <p:spPr>
          <a:xfrm>
            <a:off x="808304" y="753830"/>
            <a:ext cx="3306496" cy="53600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63964" b="9991"/>
          <a:stretch/>
        </p:blipFill>
        <p:spPr>
          <a:xfrm>
            <a:off x="5625925" y="580854"/>
            <a:ext cx="1880661" cy="340744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621" y="4090210"/>
            <a:ext cx="1561268" cy="2127048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>
          <a:xfrm>
            <a:off x="648585" y="691116"/>
            <a:ext cx="0" cy="5213883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itre 1"/>
          <p:cNvSpPr txBox="1">
            <a:spLocks/>
          </p:cNvSpPr>
          <p:nvPr/>
        </p:nvSpPr>
        <p:spPr>
          <a:xfrm>
            <a:off x="1609138" y="0"/>
            <a:ext cx="10582862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1</a:t>
            </a:r>
            <a:r>
              <a:rPr lang="fr-FR" sz="4000" dirty="0" smtClean="0"/>
              <a:t>/ </a:t>
            </a:r>
            <a:r>
              <a:rPr lang="fr-FR" sz="4000" b="1" dirty="0" smtClean="0"/>
              <a:t>Conception</a:t>
            </a:r>
          </a:p>
          <a:p>
            <a:r>
              <a:rPr lang="fr-FR" sz="2800" b="1" i="1" dirty="0"/>
              <a:t>	</a:t>
            </a:r>
            <a:r>
              <a:rPr lang="fr-FR" sz="2800" b="1" dirty="0"/>
              <a:t> d</a:t>
            </a:r>
            <a:r>
              <a:rPr lang="fr-FR" sz="2800" b="1" dirty="0" smtClean="0"/>
              <a:t>. Ailerons</a:t>
            </a:r>
            <a:endParaRPr lang="fr-FR" sz="2800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106322" y="821204"/>
            <a:ext cx="10845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rgbClr val="FF0000"/>
                </a:solidFill>
              </a:rPr>
              <a:t>1</a:t>
            </a:r>
            <a:r>
              <a:rPr lang="fr-FR" sz="2000" b="1" u="sng" dirty="0" smtClean="0">
                <a:solidFill>
                  <a:srgbClr val="FF0000"/>
                </a:solidFill>
              </a:rPr>
              <a:t>/ </a:t>
            </a:r>
          </a:p>
          <a:p>
            <a:r>
              <a:rPr lang="fr-FR" dirty="0" smtClean="0"/>
              <a:t>a. 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c.  </a:t>
            </a:r>
            <a:r>
              <a:rPr lang="fr-FR" dirty="0"/>
              <a:t/>
            </a:r>
            <a:br>
              <a:rPr lang="fr-FR" dirty="0"/>
            </a:br>
            <a:r>
              <a:rPr lang="fr-FR" b="1" dirty="0" smtClean="0">
                <a:solidFill>
                  <a:srgbClr val="FF0000"/>
                </a:solidFill>
              </a:rPr>
              <a:t>d</a:t>
            </a:r>
            <a:r>
              <a:rPr lang="fr-FR" b="1" dirty="0">
                <a:solidFill>
                  <a:srgbClr val="FF0000"/>
                </a:solidFill>
              </a:rPr>
              <a:t>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 smtClean="0"/>
              <a:t>g. </a:t>
            </a:r>
          </a:p>
          <a:p>
            <a:r>
              <a:rPr lang="fr-FR" sz="2000" u="sng" dirty="0"/>
              <a:t>2</a:t>
            </a:r>
            <a:r>
              <a:rPr lang="fr-FR" sz="2000" u="sng" dirty="0" smtClean="0"/>
              <a:t>/ </a:t>
            </a:r>
            <a:endParaRPr lang="fr-FR" sz="2000" u="sng" dirty="0"/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c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d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e</a:t>
            </a:r>
            <a:r>
              <a:rPr lang="fr-FR" dirty="0"/>
              <a:t>.  </a:t>
            </a:r>
            <a:br>
              <a:rPr lang="fr-FR" dirty="0"/>
            </a:br>
            <a:r>
              <a:rPr lang="fr-FR" dirty="0" smtClean="0"/>
              <a:t>f</a:t>
            </a:r>
            <a:r>
              <a:rPr lang="fr-FR" dirty="0"/>
              <a:t>.  </a:t>
            </a:r>
            <a:endParaRPr lang="fr-FR" dirty="0" smtClean="0"/>
          </a:p>
          <a:p>
            <a:r>
              <a:rPr lang="fr-FR" sz="2000" u="sng" dirty="0"/>
              <a:t>3</a:t>
            </a:r>
            <a:r>
              <a:rPr lang="fr-FR" sz="2000" u="sng" dirty="0" smtClean="0"/>
              <a:t>/</a:t>
            </a:r>
          </a:p>
          <a:p>
            <a:r>
              <a:rPr lang="fr-FR" dirty="0" smtClean="0"/>
              <a:t>a.  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b</a:t>
            </a:r>
            <a:r>
              <a:rPr lang="fr-FR" dirty="0"/>
              <a:t>. 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5"/>
          <a:srcRect l="26067" t="58651" r="20114"/>
          <a:stretch/>
        </p:blipFill>
        <p:spPr>
          <a:xfrm>
            <a:off x="8131587" y="1964095"/>
            <a:ext cx="3827721" cy="3600714"/>
          </a:xfrm>
          <a:prstGeom prst="rect">
            <a:avLst/>
          </a:prstGeom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z="2000" smtClean="0"/>
              <a:t>9</a:t>
            </a:fld>
            <a:r>
              <a:rPr lang="en-US" sz="2000" dirty="0" smtClean="0"/>
              <a:t> / 25</a:t>
            </a:r>
            <a:endParaRPr lang="en-US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0" y="645978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bg1"/>
                </a:solidFill>
              </a:rPr>
              <a:t>Projet tuteuré – Année 2016 / 2017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709578" y="5744502"/>
            <a:ext cx="288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Mises en plan via SolidWorks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319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1016</TotalTime>
  <Words>923</Words>
  <Application>Microsoft Office PowerPoint</Application>
  <PresentationFormat>Grand écran</PresentationFormat>
  <Paragraphs>407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Wingdings</vt:lpstr>
      <vt:lpstr>Rétrospective</vt:lpstr>
      <vt:lpstr>Fusée expérimentale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Fusée  expérimentale</dc:title>
  <dc:creator>Jeremy Laurent</dc:creator>
  <cp:lastModifiedBy>Jeremy Laurent</cp:lastModifiedBy>
  <cp:revision>218</cp:revision>
  <dcterms:created xsi:type="dcterms:W3CDTF">2017-01-08T13:47:47Z</dcterms:created>
  <dcterms:modified xsi:type="dcterms:W3CDTF">2017-04-10T19:04:01Z</dcterms:modified>
</cp:coreProperties>
</file>